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92" r:id="rId2"/>
    <p:sldId id="294" r:id="rId3"/>
    <p:sldId id="266" r:id="rId4"/>
    <p:sldId id="275" r:id="rId5"/>
    <p:sldId id="279" r:id="rId6"/>
    <p:sldId id="278" r:id="rId7"/>
    <p:sldId id="310" r:id="rId8"/>
    <p:sldId id="295" r:id="rId9"/>
    <p:sldId id="293" r:id="rId10"/>
    <p:sldId id="302" r:id="rId11"/>
    <p:sldId id="307" r:id="rId12"/>
    <p:sldId id="260" r:id="rId13"/>
    <p:sldId id="270" r:id="rId14"/>
    <p:sldId id="296" r:id="rId15"/>
    <p:sldId id="287" r:id="rId16"/>
    <p:sldId id="299" r:id="rId17"/>
    <p:sldId id="300" r:id="rId18"/>
    <p:sldId id="265" r:id="rId19"/>
    <p:sldId id="257" r:id="rId20"/>
    <p:sldId id="256" r:id="rId21"/>
    <p:sldId id="297" r:id="rId22"/>
    <p:sldId id="262" r:id="rId23"/>
    <p:sldId id="301" r:id="rId24"/>
    <p:sldId id="303" r:id="rId25"/>
    <p:sldId id="309" r:id="rId26"/>
    <p:sldId id="286" r:id="rId27"/>
    <p:sldId id="264" r:id="rId28"/>
    <p:sldId id="261" r:id="rId29"/>
    <p:sldId id="304" r:id="rId30"/>
    <p:sldId id="305" r:id="rId31"/>
    <p:sldId id="284" r:id="rId32"/>
    <p:sldId id="283" r:id="rId33"/>
    <p:sldId id="306" r:id="rId34"/>
    <p:sldId id="291" r:id="rId35"/>
    <p:sldId id="282" r:id="rId36"/>
    <p:sldId id="289" r:id="rId37"/>
    <p:sldId id="288" r:id="rId38"/>
    <p:sldId id="259" r:id="rId39"/>
    <p:sldId id="308" r:id="rId40"/>
    <p:sldId id="290" r:id="rId41"/>
    <p:sldId id="276" r:id="rId42"/>
    <p:sldId id="277" r:id="rId43"/>
    <p:sldId id="298" r:id="rId44"/>
    <p:sldId id="271" r:id="rId45"/>
    <p:sldId id="268" r:id="rId46"/>
    <p:sldId id="263" r:id="rId47"/>
    <p:sldId id="272" r:id="rId4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8" d="100"/>
          <a:sy n="98" d="100"/>
        </p:scale>
        <p:origin x="84" y="1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FE8C3C0-6F00-474C-9AD6-0ADC46764407}" type="datetimeFigureOut">
              <a:rPr lang="en-US" smtClean="0"/>
              <a:t>9/30/2018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D728BB-0D1E-4F8E-96B9-CC80B351A426}"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4997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Date Placeholder 2"/>
          <p:cNvSpPr>
            <a:spLocks noGrp="1"/>
          </p:cNvSpPr>
          <p:nvPr>
            <p:ph type="dt" sz="half" idx="10"/>
          </p:nvPr>
        </p:nvSpPr>
        <p:spPr/>
        <p:txBody>
          <a:bodyPr/>
          <a:lstStyle/>
          <a:p>
            <a:fld id="{6FE8C3C0-6F00-474C-9AD6-0ADC46764407}" type="datetimeFigureOut">
              <a:rPr lang="en-US" smtClean="0"/>
              <a:t>9/30/2018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D728BB-0D1E-4F8E-96B9-CC80B351A426}" type="slidenum">
              <a:rPr lang="en-US" smtClean="0"/>
              <a:t>‹#›</a:t>
            </a:fld>
            <a:endParaRPr lang="en-US"/>
          </a:p>
        </p:txBody>
      </p:sp>
    </p:spTree>
    <p:extLst>
      <p:ext uri="{BB962C8B-B14F-4D97-AF65-F5344CB8AC3E}">
        <p14:creationId xmlns:p14="http://schemas.microsoft.com/office/powerpoint/2010/main" val="2439805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FE8C3C0-6F00-474C-9AD6-0ADC46764407}" type="datetimeFigureOut">
              <a:rPr lang="en-US" smtClean="0"/>
              <a:t>9/30/2018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D728BB-0D1E-4F8E-96B9-CC80B351A426}" type="slidenum">
              <a:rPr lang="en-US" smtClean="0"/>
              <a:t>‹#›</a:t>
            </a:fld>
            <a:endParaRPr lang="en-US"/>
          </a:p>
        </p:txBody>
      </p:sp>
    </p:spTree>
    <p:extLst>
      <p:ext uri="{BB962C8B-B14F-4D97-AF65-F5344CB8AC3E}">
        <p14:creationId xmlns:p14="http://schemas.microsoft.com/office/powerpoint/2010/main" val="944919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FE8C3C0-6F00-474C-9AD6-0ADC46764407}" type="datetimeFigureOut">
              <a:rPr lang="en-US" smtClean="0"/>
              <a:t>9/30/2018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D728BB-0D1E-4F8E-96B9-CC80B351A426}"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4804059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FE8C3C0-6F00-474C-9AD6-0ADC46764407}" type="datetimeFigureOut">
              <a:rPr lang="en-US" smtClean="0"/>
              <a:t>9/30/2018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D728BB-0D1E-4F8E-96B9-CC80B351A426}" type="slidenum">
              <a:rPr lang="en-US" smtClean="0"/>
              <a:t>‹#›</a:t>
            </a:fld>
            <a:endParaRPr lang="en-US"/>
          </a:p>
        </p:txBody>
      </p:sp>
    </p:spTree>
    <p:extLst>
      <p:ext uri="{BB962C8B-B14F-4D97-AF65-F5344CB8AC3E}">
        <p14:creationId xmlns:p14="http://schemas.microsoft.com/office/powerpoint/2010/main" val="31161161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FE8C3C0-6F00-474C-9AD6-0ADC46764407}" type="datetimeFigureOut">
              <a:rPr lang="en-US" smtClean="0"/>
              <a:t>9/30/2018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D728BB-0D1E-4F8E-96B9-CC80B351A426}"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9807435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FE8C3C0-6F00-474C-9AD6-0ADC46764407}" type="datetimeFigureOut">
              <a:rPr lang="en-US" smtClean="0"/>
              <a:t>9/30/2018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D728BB-0D1E-4F8E-96B9-CC80B351A426}" type="slidenum">
              <a:rPr lang="en-US" smtClean="0"/>
              <a:t>‹#›</a:t>
            </a:fld>
            <a:endParaRPr lang="en-US"/>
          </a:p>
        </p:txBody>
      </p:sp>
    </p:spTree>
    <p:extLst>
      <p:ext uri="{BB962C8B-B14F-4D97-AF65-F5344CB8AC3E}">
        <p14:creationId xmlns:p14="http://schemas.microsoft.com/office/powerpoint/2010/main" val="18452116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E8C3C0-6F00-474C-9AD6-0ADC46764407}" type="datetimeFigureOut">
              <a:rPr lang="en-US" smtClean="0"/>
              <a:t>9/30/2018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D728BB-0D1E-4F8E-96B9-CC80B351A426}" type="slidenum">
              <a:rPr lang="en-US" smtClean="0"/>
              <a:t>‹#›</a:t>
            </a:fld>
            <a:endParaRPr lang="en-US"/>
          </a:p>
        </p:txBody>
      </p:sp>
    </p:spTree>
    <p:extLst>
      <p:ext uri="{BB962C8B-B14F-4D97-AF65-F5344CB8AC3E}">
        <p14:creationId xmlns:p14="http://schemas.microsoft.com/office/powerpoint/2010/main" val="739813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E8C3C0-6F00-474C-9AD6-0ADC46764407}" type="datetimeFigureOut">
              <a:rPr lang="en-US" smtClean="0"/>
              <a:t>9/30/2018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D728BB-0D1E-4F8E-96B9-CC80B351A426}" type="slidenum">
              <a:rPr lang="en-US" smtClean="0"/>
              <a:t>‹#›</a:t>
            </a:fld>
            <a:endParaRPr lang="en-US"/>
          </a:p>
        </p:txBody>
      </p:sp>
    </p:spTree>
    <p:extLst>
      <p:ext uri="{BB962C8B-B14F-4D97-AF65-F5344CB8AC3E}">
        <p14:creationId xmlns:p14="http://schemas.microsoft.com/office/powerpoint/2010/main" val="88221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E8C3C0-6F00-474C-9AD6-0ADC46764407}" type="datetimeFigureOut">
              <a:rPr lang="en-US" smtClean="0"/>
              <a:t>9/30/2018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D728BB-0D1E-4F8E-96B9-CC80B351A426}" type="slidenum">
              <a:rPr lang="en-US" smtClean="0"/>
              <a:t>‹#›</a:t>
            </a:fld>
            <a:endParaRPr lang="en-US"/>
          </a:p>
        </p:txBody>
      </p:sp>
    </p:spTree>
    <p:extLst>
      <p:ext uri="{BB962C8B-B14F-4D97-AF65-F5344CB8AC3E}">
        <p14:creationId xmlns:p14="http://schemas.microsoft.com/office/powerpoint/2010/main" val="1373715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FE8C3C0-6F00-474C-9AD6-0ADC46764407}" type="datetimeFigureOut">
              <a:rPr lang="en-US" smtClean="0"/>
              <a:t>9/30/2018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D728BB-0D1E-4F8E-96B9-CC80B351A426}" type="slidenum">
              <a:rPr lang="en-US" smtClean="0"/>
              <a:t>‹#›</a:t>
            </a:fld>
            <a:endParaRPr lang="en-US"/>
          </a:p>
        </p:txBody>
      </p:sp>
    </p:spTree>
    <p:extLst>
      <p:ext uri="{BB962C8B-B14F-4D97-AF65-F5344CB8AC3E}">
        <p14:creationId xmlns:p14="http://schemas.microsoft.com/office/powerpoint/2010/main" val="1757129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FE8C3C0-6F00-474C-9AD6-0ADC46764407}" type="datetimeFigureOut">
              <a:rPr lang="en-US" smtClean="0"/>
              <a:t>9/30/2018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D728BB-0D1E-4F8E-96B9-CC80B351A426}" type="slidenum">
              <a:rPr lang="en-US" smtClean="0"/>
              <a:t>‹#›</a:t>
            </a:fld>
            <a:endParaRPr lang="en-US"/>
          </a:p>
        </p:txBody>
      </p:sp>
    </p:spTree>
    <p:extLst>
      <p:ext uri="{BB962C8B-B14F-4D97-AF65-F5344CB8AC3E}">
        <p14:creationId xmlns:p14="http://schemas.microsoft.com/office/powerpoint/2010/main" val="2725875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FE8C3C0-6F00-474C-9AD6-0ADC46764407}" type="datetimeFigureOut">
              <a:rPr lang="en-US" smtClean="0"/>
              <a:t>9/30/2018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D728BB-0D1E-4F8E-96B9-CC80B351A426}" type="slidenum">
              <a:rPr lang="en-US" smtClean="0"/>
              <a:t>‹#›</a:t>
            </a:fld>
            <a:endParaRPr lang="en-US"/>
          </a:p>
        </p:txBody>
      </p:sp>
    </p:spTree>
    <p:extLst>
      <p:ext uri="{BB962C8B-B14F-4D97-AF65-F5344CB8AC3E}">
        <p14:creationId xmlns:p14="http://schemas.microsoft.com/office/powerpoint/2010/main" val="2006925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FE8C3C0-6F00-474C-9AD6-0ADC46764407}" type="datetimeFigureOut">
              <a:rPr lang="en-US" smtClean="0"/>
              <a:t>9/30/2018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D728BB-0D1E-4F8E-96B9-CC80B351A426}" type="slidenum">
              <a:rPr lang="en-US" smtClean="0"/>
              <a:t>‹#›</a:t>
            </a:fld>
            <a:endParaRPr lang="en-US"/>
          </a:p>
        </p:txBody>
      </p:sp>
    </p:spTree>
    <p:extLst>
      <p:ext uri="{BB962C8B-B14F-4D97-AF65-F5344CB8AC3E}">
        <p14:creationId xmlns:p14="http://schemas.microsoft.com/office/powerpoint/2010/main" val="2815501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E8C3C0-6F00-474C-9AD6-0ADC46764407}" type="datetimeFigureOut">
              <a:rPr lang="en-US" smtClean="0"/>
              <a:t>9/30/2018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D728BB-0D1E-4F8E-96B9-CC80B351A426}" type="slidenum">
              <a:rPr lang="en-US" smtClean="0"/>
              <a:t>‹#›</a:t>
            </a:fld>
            <a:endParaRPr lang="en-US"/>
          </a:p>
        </p:txBody>
      </p:sp>
    </p:spTree>
    <p:extLst>
      <p:ext uri="{BB962C8B-B14F-4D97-AF65-F5344CB8AC3E}">
        <p14:creationId xmlns:p14="http://schemas.microsoft.com/office/powerpoint/2010/main" val="1399464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FE8C3C0-6F00-474C-9AD6-0ADC46764407}" type="datetimeFigureOut">
              <a:rPr lang="en-US" smtClean="0"/>
              <a:t>9/30/2018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D728BB-0D1E-4F8E-96B9-CC80B351A426}" type="slidenum">
              <a:rPr lang="en-US" smtClean="0"/>
              <a:t>‹#›</a:t>
            </a:fld>
            <a:endParaRPr lang="en-US"/>
          </a:p>
        </p:txBody>
      </p:sp>
    </p:spTree>
    <p:extLst>
      <p:ext uri="{BB962C8B-B14F-4D97-AF65-F5344CB8AC3E}">
        <p14:creationId xmlns:p14="http://schemas.microsoft.com/office/powerpoint/2010/main" val="1732604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FE8C3C0-6F00-474C-9AD6-0ADC46764407}" type="datetimeFigureOut">
              <a:rPr lang="en-US" smtClean="0"/>
              <a:t>9/30/2018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D728BB-0D1E-4F8E-96B9-CC80B351A426}" type="slidenum">
              <a:rPr lang="en-US" smtClean="0"/>
              <a:t>‹#›</a:t>
            </a:fld>
            <a:endParaRPr lang="en-US"/>
          </a:p>
        </p:txBody>
      </p:sp>
    </p:spTree>
    <p:extLst>
      <p:ext uri="{BB962C8B-B14F-4D97-AF65-F5344CB8AC3E}">
        <p14:creationId xmlns:p14="http://schemas.microsoft.com/office/powerpoint/2010/main" val="2910827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6FE8C3C0-6F00-474C-9AD6-0ADC46764407}" type="datetimeFigureOut">
              <a:rPr lang="en-US" smtClean="0"/>
              <a:t>9/30/2018</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0ED728BB-0D1E-4F8E-96B9-CC80B351A426}" type="slidenum">
              <a:rPr lang="en-US" smtClean="0"/>
              <a:t>‹#›</a:t>
            </a:fld>
            <a:endParaRPr lang="en-US"/>
          </a:p>
        </p:txBody>
      </p:sp>
    </p:spTree>
    <p:extLst>
      <p:ext uri="{BB962C8B-B14F-4D97-AF65-F5344CB8AC3E}">
        <p14:creationId xmlns:p14="http://schemas.microsoft.com/office/powerpoint/2010/main" val="1767439021"/>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56.gif"/><Relationship Id="rId5" Type="http://schemas.openxmlformats.org/officeDocument/2006/relationships/image" Target="../media/image55.png"/><Relationship Id="rId4" Type="http://schemas.openxmlformats.org/officeDocument/2006/relationships/image" Target="../media/image54.png"/></Relationships>
</file>

<file path=ppt/slides/_rels/slide47.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0E1281-114E-4438-9F51-44FBE4A00488}"/>
              </a:ext>
            </a:extLst>
          </p:cNvPr>
          <p:cNvSpPr>
            <a:spLocks noGrp="1"/>
          </p:cNvSpPr>
          <p:nvPr>
            <p:ph type="title"/>
          </p:nvPr>
        </p:nvSpPr>
        <p:spPr>
          <a:xfrm>
            <a:off x="733269" y="68522"/>
            <a:ext cx="10515600" cy="1325563"/>
          </a:xfrm>
        </p:spPr>
        <p:txBody>
          <a:bodyPr/>
          <a:lstStyle/>
          <a:p>
            <a:pPr algn="ctr"/>
            <a:r>
              <a:rPr lang="en-US" b="1" dirty="0"/>
              <a:t>SPACE EXPLORATION MERIT BADGE</a:t>
            </a:r>
          </a:p>
        </p:txBody>
      </p:sp>
      <p:sp>
        <p:nvSpPr>
          <p:cNvPr id="3" name="Content Placeholder 2">
            <a:extLst>
              <a:ext uri="{FF2B5EF4-FFF2-40B4-BE49-F238E27FC236}">
                <a16:creationId xmlns:a16="http://schemas.microsoft.com/office/drawing/2014/main" xmlns="" id="{9434A630-D3FA-404C-B10D-616266F029A0}"/>
              </a:ext>
            </a:extLst>
          </p:cNvPr>
          <p:cNvSpPr>
            <a:spLocks noGrp="1"/>
          </p:cNvSpPr>
          <p:nvPr>
            <p:ph idx="1"/>
          </p:nvPr>
        </p:nvSpPr>
        <p:spPr>
          <a:xfrm>
            <a:off x="448455" y="1394085"/>
            <a:ext cx="10515600" cy="4931764"/>
          </a:xfrm>
        </p:spPr>
        <p:txBody>
          <a:bodyPr>
            <a:normAutofit fontScale="92500" lnSpcReduction="10000"/>
          </a:bodyPr>
          <a:lstStyle/>
          <a:p>
            <a:pPr marL="0" indent="0">
              <a:buNone/>
            </a:pPr>
            <a:r>
              <a:rPr lang="en-US" sz="2400" b="1" dirty="0">
                <a:solidFill>
                  <a:srgbClr val="222222"/>
                </a:solidFill>
                <a:latin typeface="Arial" panose="020B0604020202020204" pitchFamily="34" charset="0"/>
              </a:rPr>
              <a:t>Your Merit Badge Counselor (Me) : Gregg Dorn</a:t>
            </a:r>
          </a:p>
          <a:p>
            <a:pPr marL="0" indent="0">
              <a:buNone/>
            </a:pPr>
            <a:endParaRPr lang="en-US" sz="2400" b="1" dirty="0">
              <a:solidFill>
                <a:srgbClr val="222222"/>
              </a:solidFill>
              <a:latin typeface="Arial" panose="020B0604020202020204" pitchFamily="34" charset="0"/>
            </a:endParaRPr>
          </a:p>
          <a:p>
            <a:pPr marL="0" indent="0">
              <a:buNone/>
            </a:pPr>
            <a:r>
              <a:rPr lang="en-US" sz="2400" b="1" dirty="0">
                <a:solidFill>
                  <a:srgbClr val="222222"/>
                </a:solidFill>
                <a:latin typeface="Arial" panose="020B0604020202020204" pitchFamily="34" charset="0"/>
              </a:rPr>
              <a:t>2:00 to 2:30  History of Space Exploration. </a:t>
            </a:r>
          </a:p>
          <a:p>
            <a:pPr marL="0" indent="0">
              <a:buNone/>
            </a:pPr>
            <a:r>
              <a:rPr lang="en-US" sz="2400" b="1" dirty="0">
                <a:solidFill>
                  <a:srgbClr val="222222"/>
                </a:solidFill>
                <a:latin typeface="Arial" panose="020B0604020202020204" pitchFamily="34" charset="0"/>
              </a:rPr>
              <a:t>		Fill Out Blue Cards</a:t>
            </a:r>
          </a:p>
          <a:p>
            <a:pPr marL="0" indent="0">
              <a:buNone/>
            </a:pPr>
            <a:endParaRPr lang="en-US" sz="2400" b="1" dirty="0">
              <a:solidFill>
                <a:srgbClr val="222222"/>
              </a:solidFill>
              <a:latin typeface="Arial" panose="020B0604020202020204" pitchFamily="34" charset="0"/>
            </a:endParaRPr>
          </a:p>
          <a:p>
            <a:pPr marL="0" indent="0">
              <a:buNone/>
            </a:pPr>
            <a:r>
              <a:rPr lang="en-US" sz="2400" b="1" dirty="0">
                <a:solidFill>
                  <a:srgbClr val="222222"/>
                </a:solidFill>
                <a:latin typeface="Arial" panose="020B0604020202020204" pitchFamily="34" charset="0"/>
              </a:rPr>
              <a:t>2:30 to 3:00  &lt;&lt;&lt; Build Rockets &gt;&gt;&gt;</a:t>
            </a:r>
          </a:p>
          <a:p>
            <a:pPr marL="0" indent="0">
              <a:buNone/>
            </a:pPr>
            <a:endParaRPr lang="en-US" sz="2400" b="1" dirty="0">
              <a:solidFill>
                <a:srgbClr val="222222"/>
              </a:solidFill>
              <a:latin typeface="Arial" panose="020B0604020202020204" pitchFamily="34" charset="0"/>
            </a:endParaRPr>
          </a:p>
          <a:p>
            <a:pPr marL="0" indent="0">
              <a:buNone/>
            </a:pPr>
            <a:r>
              <a:rPr lang="en-US" sz="2400" b="1" dirty="0">
                <a:solidFill>
                  <a:srgbClr val="222222"/>
                </a:solidFill>
                <a:latin typeface="Arial" panose="020B0604020202020204" pitchFamily="34" charset="0"/>
              </a:rPr>
              <a:t>3:00 to 4:00	Evolution of Space Technology</a:t>
            </a:r>
          </a:p>
          <a:p>
            <a:pPr marL="0" indent="0">
              <a:buNone/>
            </a:pPr>
            <a:r>
              <a:rPr lang="en-US" sz="2400" b="1" dirty="0">
                <a:solidFill>
                  <a:srgbClr val="222222"/>
                </a:solidFill>
                <a:latin typeface="Arial" panose="020B0604020202020204" pitchFamily="34" charset="0"/>
              </a:rPr>
              <a:t>		Space Science</a:t>
            </a:r>
          </a:p>
          <a:p>
            <a:pPr marL="0" indent="0">
              <a:buNone/>
            </a:pPr>
            <a:endParaRPr lang="en-US" sz="2400" b="1" dirty="0">
              <a:solidFill>
                <a:srgbClr val="222222"/>
              </a:solidFill>
              <a:latin typeface="Arial" panose="020B0604020202020204" pitchFamily="34" charset="0"/>
            </a:endParaRPr>
          </a:p>
          <a:p>
            <a:pPr marL="0" indent="0">
              <a:buNone/>
            </a:pPr>
            <a:r>
              <a:rPr lang="en-US" sz="2400" b="1" dirty="0">
                <a:solidFill>
                  <a:srgbClr val="222222"/>
                </a:solidFill>
                <a:latin typeface="Arial" panose="020B0604020202020204" pitchFamily="34" charset="0"/>
              </a:rPr>
              <a:t>4:00 to 5:15  &lt;&lt;&lt; Launch Rockets  &gt;&gt;&gt;</a:t>
            </a:r>
            <a:endParaRPr lang="en-US" sz="2400" dirty="0">
              <a:solidFill>
                <a:srgbClr val="222222"/>
              </a:solidFill>
              <a:latin typeface="Arial" panose="020B0604020202020204" pitchFamily="34" charset="0"/>
            </a:endParaRPr>
          </a:p>
          <a:p>
            <a:endParaRPr lang="en-US" dirty="0"/>
          </a:p>
        </p:txBody>
      </p:sp>
      <p:pic>
        <p:nvPicPr>
          <p:cNvPr id="4" name="Picture 10" descr="Image result for saturn 5">
            <a:extLst>
              <a:ext uri="{FF2B5EF4-FFF2-40B4-BE49-F238E27FC236}">
                <a16:creationId xmlns:a16="http://schemas.microsoft.com/office/drawing/2014/main" xmlns="" id="{99859F0D-4FC7-4E11-9178-75004EACF1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4570" y="2529654"/>
            <a:ext cx="3228975" cy="4048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9235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15115C3-441A-4FF7-985A-BC4037FD1C80}"/>
              </a:ext>
            </a:extLst>
          </p:cNvPr>
          <p:cNvSpPr txBox="1"/>
          <p:nvPr/>
        </p:nvSpPr>
        <p:spPr>
          <a:xfrm>
            <a:off x="2323475" y="2081679"/>
            <a:ext cx="8244591" cy="1015663"/>
          </a:xfrm>
          <a:prstGeom prst="rect">
            <a:avLst/>
          </a:prstGeom>
          <a:noFill/>
        </p:spPr>
        <p:txBody>
          <a:bodyPr wrap="square" rtlCol="0">
            <a:spAutoFit/>
          </a:bodyPr>
          <a:lstStyle/>
          <a:p>
            <a:r>
              <a:rPr lang="en-US" sz="6000" b="1" dirty="0">
                <a:solidFill>
                  <a:schemeClr val="bg1"/>
                </a:solidFill>
              </a:rPr>
              <a:t>&lt;&lt;Build Rockets&gt;&gt;</a:t>
            </a:r>
          </a:p>
        </p:txBody>
      </p:sp>
    </p:spTree>
    <p:extLst>
      <p:ext uri="{BB962C8B-B14F-4D97-AF65-F5344CB8AC3E}">
        <p14:creationId xmlns:p14="http://schemas.microsoft.com/office/powerpoint/2010/main" val="12620913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15115C3-441A-4FF7-985A-BC4037FD1C80}"/>
              </a:ext>
            </a:extLst>
          </p:cNvPr>
          <p:cNvSpPr txBox="1"/>
          <p:nvPr/>
        </p:nvSpPr>
        <p:spPr>
          <a:xfrm>
            <a:off x="899409" y="867475"/>
            <a:ext cx="8244591" cy="1938992"/>
          </a:xfrm>
          <a:prstGeom prst="rect">
            <a:avLst/>
          </a:prstGeom>
          <a:noFill/>
        </p:spPr>
        <p:txBody>
          <a:bodyPr wrap="square" rtlCol="0">
            <a:spAutoFit/>
          </a:bodyPr>
          <a:lstStyle/>
          <a:p>
            <a:r>
              <a:rPr lang="en-US" sz="6000" b="1" dirty="0">
                <a:solidFill>
                  <a:schemeClr val="bg1"/>
                </a:solidFill>
              </a:rPr>
              <a:t>Why is going into space so hard????</a:t>
            </a:r>
          </a:p>
        </p:txBody>
      </p:sp>
      <p:pic>
        <p:nvPicPr>
          <p:cNvPr id="5122" name="Picture 2" descr="Image result for earth">
            <a:extLst>
              <a:ext uri="{FF2B5EF4-FFF2-40B4-BE49-F238E27FC236}">
                <a16:creationId xmlns:a16="http://schemas.microsoft.com/office/drawing/2014/main" xmlns="" id="{E8093A2E-003F-4631-9AAB-0229A43774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9410" y="465604"/>
            <a:ext cx="3162925" cy="3177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96514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Image result for gravity well">
            <a:extLst>
              <a:ext uri="{FF2B5EF4-FFF2-40B4-BE49-F238E27FC236}">
                <a16:creationId xmlns:a16="http://schemas.microsoft.com/office/drawing/2014/main" xmlns="" id="{36067E9E-C6F6-4D49-9BAD-537EEDD479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3376" y="1177339"/>
            <a:ext cx="5562600" cy="3133725"/>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Image result for reentry">
            <a:extLst>
              <a:ext uri="{FF2B5EF4-FFF2-40B4-BE49-F238E27FC236}">
                <a16:creationId xmlns:a16="http://schemas.microsoft.com/office/drawing/2014/main" xmlns="" id="{1A834483-4B45-49DE-A830-5F57B54AF2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8379" y="1141749"/>
            <a:ext cx="3513548" cy="318774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xmlns="" id="{A2218E18-D5B6-4B30-8272-23E2BF2040B1}"/>
              </a:ext>
            </a:extLst>
          </p:cNvPr>
          <p:cNvSpPr txBox="1"/>
          <p:nvPr/>
        </p:nvSpPr>
        <p:spPr>
          <a:xfrm>
            <a:off x="3093205" y="329427"/>
            <a:ext cx="4845259" cy="769441"/>
          </a:xfrm>
          <a:prstGeom prst="rect">
            <a:avLst/>
          </a:prstGeom>
          <a:noFill/>
        </p:spPr>
        <p:txBody>
          <a:bodyPr wrap="square" rtlCol="0">
            <a:spAutoFit/>
          </a:bodyPr>
          <a:lstStyle/>
          <a:p>
            <a:r>
              <a:rPr lang="en-US" sz="4400" b="1" dirty="0">
                <a:solidFill>
                  <a:schemeClr val="bg1"/>
                </a:solidFill>
              </a:rPr>
              <a:t>Gravity (wells)</a:t>
            </a:r>
          </a:p>
        </p:txBody>
      </p:sp>
      <p:sp>
        <p:nvSpPr>
          <p:cNvPr id="7" name="TextBox 6">
            <a:extLst>
              <a:ext uri="{FF2B5EF4-FFF2-40B4-BE49-F238E27FC236}">
                <a16:creationId xmlns:a16="http://schemas.microsoft.com/office/drawing/2014/main" xmlns="" id="{4CF87540-2149-40A3-9566-6F5A1745ACEC}"/>
              </a:ext>
            </a:extLst>
          </p:cNvPr>
          <p:cNvSpPr txBox="1"/>
          <p:nvPr/>
        </p:nvSpPr>
        <p:spPr>
          <a:xfrm>
            <a:off x="7471896" y="232703"/>
            <a:ext cx="5076670" cy="830997"/>
          </a:xfrm>
          <a:prstGeom prst="rect">
            <a:avLst/>
          </a:prstGeom>
          <a:noFill/>
        </p:spPr>
        <p:txBody>
          <a:bodyPr wrap="square" rtlCol="0">
            <a:spAutoFit/>
          </a:bodyPr>
          <a:lstStyle/>
          <a:p>
            <a:r>
              <a:rPr lang="en-US" sz="4800" b="1" dirty="0">
                <a:solidFill>
                  <a:schemeClr val="bg1"/>
                </a:solidFill>
              </a:rPr>
              <a:t>Atmosphere</a:t>
            </a:r>
          </a:p>
        </p:txBody>
      </p:sp>
      <p:pic>
        <p:nvPicPr>
          <p:cNvPr id="2" name="Picture 1">
            <a:extLst>
              <a:ext uri="{FF2B5EF4-FFF2-40B4-BE49-F238E27FC236}">
                <a16:creationId xmlns:a16="http://schemas.microsoft.com/office/drawing/2014/main" xmlns="" id="{4C400435-0A18-4228-8967-99C76E5BB753}"/>
              </a:ext>
            </a:extLst>
          </p:cNvPr>
          <p:cNvPicPr>
            <a:picLocks noChangeAspect="1"/>
          </p:cNvPicPr>
          <p:nvPr/>
        </p:nvPicPr>
        <p:blipFill>
          <a:blip r:embed="rId4"/>
          <a:stretch>
            <a:fillRect/>
          </a:stretch>
        </p:blipFill>
        <p:spPr>
          <a:xfrm>
            <a:off x="1423376" y="5361613"/>
            <a:ext cx="1327853" cy="1304703"/>
          </a:xfrm>
          <a:prstGeom prst="rect">
            <a:avLst/>
          </a:prstGeom>
        </p:spPr>
      </p:pic>
      <p:sp>
        <p:nvSpPr>
          <p:cNvPr id="9" name="TextBox 8">
            <a:extLst>
              <a:ext uri="{FF2B5EF4-FFF2-40B4-BE49-F238E27FC236}">
                <a16:creationId xmlns:a16="http://schemas.microsoft.com/office/drawing/2014/main" xmlns="" id="{D37B1763-4798-4E4F-8149-D19D83019104}"/>
              </a:ext>
            </a:extLst>
          </p:cNvPr>
          <p:cNvSpPr txBox="1"/>
          <p:nvPr/>
        </p:nvSpPr>
        <p:spPr>
          <a:xfrm>
            <a:off x="2861794" y="5517709"/>
            <a:ext cx="5076670" cy="830997"/>
          </a:xfrm>
          <a:prstGeom prst="rect">
            <a:avLst/>
          </a:prstGeom>
          <a:noFill/>
        </p:spPr>
        <p:txBody>
          <a:bodyPr wrap="square" rtlCol="0">
            <a:spAutoFit/>
          </a:bodyPr>
          <a:lstStyle/>
          <a:p>
            <a:r>
              <a:rPr lang="en-US" sz="4800" b="1" dirty="0">
                <a:solidFill>
                  <a:schemeClr val="bg1"/>
                </a:solidFill>
              </a:rPr>
              <a:t>Technology</a:t>
            </a:r>
          </a:p>
        </p:txBody>
      </p:sp>
      <p:pic>
        <p:nvPicPr>
          <p:cNvPr id="9222" name="Picture 6" descr="https://previews.123rf.com/images/tassel78/tassel781303/tassel78130300039/18568575-green-dollar-sign-isolated-on-white-background-illustration.jpg">
            <a:extLst>
              <a:ext uri="{FF2B5EF4-FFF2-40B4-BE49-F238E27FC236}">
                <a16:creationId xmlns:a16="http://schemas.microsoft.com/office/drawing/2014/main" xmlns="" id="{E301F265-E20C-4636-90B7-FE518DD2DD7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59593" y="5361613"/>
            <a:ext cx="1327854" cy="132785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xmlns="" id="{B021ED20-03CD-4882-BC73-B839497DDFD5}"/>
              </a:ext>
            </a:extLst>
          </p:cNvPr>
          <p:cNvSpPr txBox="1"/>
          <p:nvPr/>
        </p:nvSpPr>
        <p:spPr>
          <a:xfrm>
            <a:off x="9487447" y="5517709"/>
            <a:ext cx="2373444" cy="830997"/>
          </a:xfrm>
          <a:prstGeom prst="rect">
            <a:avLst/>
          </a:prstGeom>
          <a:noFill/>
        </p:spPr>
        <p:txBody>
          <a:bodyPr wrap="square" rtlCol="0">
            <a:spAutoFit/>
          </a:bodyPr>
          <a:lstStyle/>
          <a:p>
            <a:r>
              <a:rPr lang="en-US" sz="4800" b="1" dirty="0">
                <a:solidFill>
                  <a:schemeClr val="bg1"/>
                </a:solidFill>
              </a:rPr>
              <a:t>Cost</a:t>
            </a:r>
          </a:p>
        </p:txBody>
      </p:sp>
      <p:sp>
        <p:nvSpPr>
          <p:cNvPr id="12" name="TextBox 11">
            <a:extLst>
              <a:ext uri="{FF2B5EF4-FFF2-40B4-BE49-F238E27FC236}">
                <a16:creationId xmlns:a16="http://schemas.microsoft.com/office/drawing/2014/main" xmlns="" id="{7B417F4A-6791-46BE-9411-060DA1333266}"/>
              </a:ext>
            </a:extLst>
          </p:cNvPr>
          <p:cNvSpPr txBox="1"/>
          <p:nvPr/>
        </p:nvSpPr>
        <p:spPr>
          <a:xfrm rot="16200000">
            <a:off x="-394019" y="2041829"/>
            <a:ext cx="1982382" cy="584775"/>
          </a:xfrm>
          <a:prstGeom prst="rect">
            <a:avLst/>
          </a:prstGeom>
          <a:noFill/>
        </p:spPr>
        <p:txBody>
          <a:bodyPr wrap="square" rtlCol="0">
            <a:spAutoFit/>
          </a:bodyPr>
          <a:lstStyle/>
          <a:p>
            <a:r>
              <a:rPr lang="en-US" sz="3200" b="1" dirty="0">
                <a:solidFill>
                  <a:schemeClr val="bg1"/>
                </a:solidFill>
              </a:rPr>
              <a:t>Physics</a:t>
            </a:r>
          </a:p>
        </p:txBody>
      </p:sp>
      <p:sp>
        <p:nvSpPr>
          <p:cNvPr id="13" name="TextBox 12">
            <a:extLst>
              <a:ext uri="{FF2B5EF4-FFF2-40B4-BE49-F238E27FC236}">
                <a16:creationId xmlns:a16="http://schemas.microsoft.com/office/drawing/2014/main" xmlns="" id="{B7BA1DAC-1EBE-4C30-9F1E-CEB219DBD5BA}"/>
              </a:ext>
            </a:extLst>
          </p:cNvPr>
          <p:cNvSpPr txBox="1"/>
          <p:nvPr/>
        </p:nvSpPr>
        <p:spPr>
          <a:xfrm rot="16200000">
            <a:off x="-969690" y="4807067"/>
            <a:ext cx="3133723" cy="584775"/>
          </a:xfrm>
          <a:prstGeom prst="rect">
            <a:avLst/>
          </a:prstGeom>
          <a:noFill/>
        </p:spPr>
        <p:txBody>
          <a:bodyPr wrap="square" rtlCol="0">
            <a:spAutoFit/>
          </a:bodyPr>
          <a:lstStyle/>
          <a:p>
            <a:r>
              <a:rPr lang="en-US" sz="3200" b="1" dirty="0">
                <a:solidFill>
                  <a:schemeClr val="bg1"/>
                </a:solidFill>
              </a:rPr>
              <a:t>Human</a:t>
            </a:r>
          </a:p>
        </p:txBody>
      </p:sp>
      <p:sp>
        <p:nvSpPr>
          <p:cNvPr id="14" name="TextBox 13">
            <a:extLst>
              <a:ext uri="{FF2B5EF4-FFF2-40B4-BE49-F238E27FC236}">
                <a16:creationId xmlns:a16="http://schemas.microsoft.com/office/drawing/2014/main" xmlns="" id="{DFC3F5B2-6C30-4428-9BBE-C604E69E60D7}"/>
              </a:ext>
            </a:extLst>
          </p:cNvPr>
          <p:cNvSpPr txBox="1"/>
          <p:nvPr/>
        </p:nvSpPr>
        <p:spPr>
          <a:xfrm>
            <a:off x="163562" y="85271"/>
            <a:ext cx="3635741" cy="769441"/>
          </a:xfrm>
          <a:prstGeom prst="rect">
            <a:avLst/>
          </a:prstGeom>
          <a:noFill/>
        </p:spPr>
        <p:txBody>
          <a:bodyPr wrap="square" rtlCol="0">
            <a:spAutoFit/>
          </a:bodyPr>
          <a:lstStyle/>
          <a:p>
            <a:r>
              <a:rPr lang="en-US" sz="4400" b="1" dirty="0">
                <a:solidFill>
                  <a:srgbClr val="FF0000"/>
                </a:solidFill>
              </a:rPr>
              <a:t>HURDLES:</a:t>
            </a:r>
          </a:p>
        </p:txBody>
      </p:sp>
    </p:spTree>
    <p:extLst>
      <p:ext uri="{BB962C8B-B14F-4D97-AF65-F5344CB8AC3E}">
        <p14:creationId xmlns:p14="http://schemas.microsoft.com/office/powerpoint/2010/main" val="9936222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qph.fs.quoracdn.net/main-qimg-449e4f02eefd7cf79642b41042c01b62-c">
            <a:extLst>
              <a:ext uri="{FF2B5EF4-FFF2-40B4-BE49-F238E27FC236}">
                <a16:creationId xmlns:a16="http://schemas.microsoft.com/office/drawing/2014/main" xmlns="" id="{00ADDF44-A43E-42C6-A866-D57B47E486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459" y="2888181"/>
            <a:ext cx="5548529" cy="322241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xmlns="" id="{073C9EC4-6561-49AA-AAF4-8DAD8C06F941}"/>
              </a:ext>
            </a:extLst>
          </p:cNvPr>
          <p:cNvSpPr txBox="1"/>
          <p:nvPr/>
        </p:nvSpPr>
        <p:spPr>
          <a:xfrm>
            <a:off x="554636" y="262512"/>
            <a:ext cx="10433154" cy="3477875"/>
          </a:xfrm>
          <a:prstGeom prst="rect">
            <a:avLst/>
          </a:prstGeom>
          <a:noFill/>
        </p:spPr>
        <p:txBody>
          <a:bodyPr wrap="square" rtlCol="0">
            <a:spAutoFit/>
          </a:bodyPr>
          <a:lstStyle/>
          <a:p>
            <a:r>
              <a:rPr lang="en-US" sz="3200" b="1" dirty="0">
                <a:solidFill>
                  <a:schemeClr val="bg1"/>
                </a:solidFill>
              </a:rPr>
              <a:t>Orbital Mechanics 101:</a:t>
            </a:r>
          </a:p>
          <a:p>
            <a:r>
              <a:rPr lang="en-US" sz="3200" b="1" dirty="0">
                <a:solidFill>
                  <a:schemeClr val="bg1"/>
                </a:solidFill>
              </a:rPr>
              <a:t>We are always Orbiting Something.</a:t>
            </a:r>
          </a:p>
          <a:p>
            <a:endParaRPr lang="en-US" sz="3200" b="1" dirty="0">
              <a:solidFill>
                <a:schemeClr val="bg1"/>
              </a:solidFill>
            </a:endParaRPr>
          </a:p>
          <a:p>
            <a:r>
              <a:rPr lang="en-US" sz="3200" b="1" dirty="0">
                <a:solidFill>
                  <a:schemeClr val="bg1"/>
                </a:solidFill>
              </a:rPr>
              <a:t>Orbital Mechanics is about switching between orbits</a:t>
            </a:r>
          </a:p>
          <a:p>
            <a:endParaRPr lang="en-US" sz="6000" b="1" dirty="0">
              <a:solidFill>
                <a:schemeClr val="bg1"/>
              </a:solidFill>
            </a:endParaRPr>
          </a:p>
        </p:txBody>
      </p:sp>
      <p:pic>
        <p:nvPicPr>
          <p:cNvPr id="15362" name="Picture 2" descr="Image result for Solar System">
            <a:extLst>
              <a:ext uri="{FF2B5EF4-FFF2-40B4-BE49-F238E27FC236}">
                <a16:creationId xmlns:a16="http://schemas.microsoft.com/office/drawing/2014/main" xmlns="" id="{B3A20B52-99AD-41E7-9BBC-2B6F4A2A3C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4979" y="2324181"/>
            <a:ext cx="4567225" cy="3626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21548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Related image">
            <a:extLst>
              <a:ext uri="{FF2B5EF4-FFF2-40B4-BE49-F238E27FC236}">
                <a16:creationId xmlns:a16="http://schemas.microsoft.com/office/drawing/2014/main" xmlns="" id="{D0EABCCB-4081-4B7E-BE56-440B4E57F76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598" y="2353456"/>
            <a:ext cx="4298758" cy="411583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xmlns="" id="{8FE33458-C2C2-4600-961B-A295238A0AC2}"/>
              </a:ext>
            </a:extLst>
          </p:cNvPr>
          <p:cNvPicPr>
            <a:picLocks noChangeAspect="1"/>
          </p:cNvPicPr>
          <p:nvPr/>
        </p:nvPicPr>
        <p:blipFill>
          <a:blip r:embed="rId3"/>
          <a:stretch>
            <a:fillRect/>
          </a:stretch>
        </p:blipFill>
        <p:spPr>
          <a:xfrm>
            <a:off x="4545460" y="2960027"/>
            <a:ext cx="7419975" cy="3524250"/>
          </a:xfrm>
          <a:prstGeom prst="rect">
            <a:avLst/>
          </a:prstGeom>
        </p:spPr>
      </p:pic>
      <p:sp>
        <p:nvSpPr>
          <p:cNvPr id="6" name="TextBox 5">
            <a:extLst>
              <a:ext uri="{FF2B5EF4-FFF2-40B4-BE49-F238E27FC236}">
                <a16:creationId xmlns:a16="http://schemas.microsoft.com/office/drawing/2014/main" xmlns="" id="{C150EBC8-6C4E-457D-9501-124F4CCFF754}"/>
              </a:ext>
            </a:extLst>
          </p:cNvPr>
          <p:cNvSpPr txBox="1"/>
          <p:nvPr/>
        </p:nvSpPr>
        <p:spPr>
          <a:xfrm>
            <a:off x="554636" y="262512"/>
            <a:ext cx="10433154" cy="1754326"/>
          </a:xfrm>
          <a:prstGeom prst="rect">
            <a:avLst/>
          </a:prstGeom>
          <a:noFill/>
        </p:spPr>
        <p:txBody>
          <a:bodyPr wrap="square" rtlCol="0">
            <a:spAutoFit/>
          </a:bodyPr>
          <a:lstStyle/>
          <a:p>
            <a:r>
              <a:rPr lang="en-US" sz="3600" b="1" dirty="0">
                <a:solidFill>
                  <a:schemeClr val="bg1"/>
                </a:solidFill>
              </a:rPr>
              <a:t>To transfer to different orbits, you achieve enough escape velocity to reach another planets gravity well.</a:t>
            </a:r>
          </a:p>
        </p:txBody>
      </p:sp>
    </p:spTree>
    <p:extLst>
      <p:ext uri="{BB962C8B-B14F-4D97-AF65-F5344CB8AC3E}">
        <p14:creationId xmlns:p14="http://schemas.microsoft.com/office/powerpoint/2010/main" val="39322994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78E6E179-39A9-4589-875A-F1835CC4D8E8}"/>
              </a:ext>
            </a:extLst>
          </p:cNvPr>
          <p:cNvPicPr>
            <a:picLocks noChangeAspect="1"/>
          </p:cNvPicPr>
          <p:nvPr/>
        </p:nvPicPr>
        <p:blipFill>
          <a:blip r:embed="rId2"/>
          <a:stretch>
            <a:fillRect/>
          </a:stretch>
        </p:blipFill>
        <p:spPr>
          <a:xfrm>
            <a:off x="398371" y="1415970"/>
            <a:ext cx="11395257" cy="4927679"/>
          </a:xfrm>
          <a:prstGeom prst="rect">
            <a:avLst/>
          </a:prstGeom>
        </p:spPr>
      </p:pic>
    </p:spTree>
    <p:extLst>
      <p:ext uri="{BB962C8B-B14F-4D97-AF65-F5344CB8AC3E}">
        <p14:creationId xmlns:p14="http://schemas.microsoft.com/office/powerpoint/2010/main" val="3455642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15115C3-441A-4FF7-985A-BC4037FD1C80}"/>
              </a:ext>
            </a:extLst>
          </p:cNvPr>
          <p:cNvSpPr txBox="1"/>
          <p:nvPr/>
        </p:nvSpPr>
        <p:spPr>
          <a:xfrm>
            <a:off x="899409" y="867475"/>
            <a:ext cx="8244591" cy="1938992"/>
          </a:xfrm>
          <a:prstGeom prst="rect">
            <a:avLst/>
          </a:prstGeom>
          <a:noFill/>
        </p:spPr>
        <p:txBody>
          <a:bodyPr wrap="square" rtlCol="0">
            <a:spAutoFit/>
          </a:bodyPr>
          <a:lstStyle/>
          <a:p>
            <a:r>
              <a:rPr lang="en-US" sz="6000" b="1" dirty="0">
                <a:solidFill>
                  <a:schemeClr val="bg1"/>
                </a:solidFill>
              </a:rPr>
              <a:t>Ok, so how do Rockets Work??</a:t>
            </a:r>
          </a:p>
        </p:txBody>
      </p:sp>
      <p:pic>
        <p:nvPicPr>
          <p:cNvPr id="19460" name="Picture 4" descr="http://www.zamandayolculuk.com/09-4/1_second-stage-hi.png">
            <a:extLst>
              <a:ext uri="{FF2B5EF4-FFF2-40B4-BE49-F238E27FC236}">
                <a16:creationId xmlns:a16="http://schemas.microsoft.com/office/drawing/2014/main" xmlns="" id="{417A32E0-9DC8-42EA-B854-EBE5CD28AD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5357" y="1266596"/>
            <a:ext cx="4713470" cy="5020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02885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7C8F9F3C-671D-4B64-A76C-EDDB8FABF7DA}"/>
              </a:ext>
            </a:extLst>
          </p:cNvPr>
          <p:cNvSpPr/>
          <p:nvPr/>
        </p:nvSpPr>
        <p:spPr>
          <a:xfrm>
            <a:off x="268109" y="283082"/>
            <a:ext cx="10644730" cy="1077218"/>
          </a:xfrm>
          <a:prstGeom prst="rect">
            <a:avLst/>
          </a:prstGeom>
        </p:spPr>
        <p:txBody>
          <a:bodyPr wrap="square">
            <a:spAutoFit/>
          </a:bodyPr>
          <a:lstStyle/>
          <a:p>
            <a:r>
              <a:rPr lang="en-US" sz="3200" b="1" dirty="0">
                <a:solidFill>
                  <a:schemeClr val="bg1"/>
                </a:solidFill>
              </a:rPr>
              <a:t>Key Requirements:  Controllable Engines and Steering (and the ability to restart is nice)</a:t>
            </a:r>
          </a:p>
        </p:txBody>
      </p:sp>
      <p:pic>
        <p:nvPicPr>
          <p:cNvPr id="18434" name="Picture 2" descr="Computer drawing of a liquid rocket engine with the equation&#10; for thrust. Thrust equals the exit mass flow rate times exit velocity&#10; plus exit pressure minus free stream pressure times nozzle area.">
            <a:extLst>
              <a:ext uri="{FF2B5EF4-FFF2-40B4-BE49-F238E27FC236}">
                <a16:creationId xmlns:a16="http://schemas.microsoft.com/office/drawing/2014/main" xmlns="" id="{C6E2155A-2D34-4A0D-B2A9-B151DED2DB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626" y="1531944"/>
            <a:ext cx="5063570" cy="379411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42B2AF86-C7BE-4DE8-8301-DF9F6DD95FA4}"/>
              </a:ext>
            </a:extLst>
          </p:cNvPr>
          <p:cNvSpPr/>
          <p:nvPr/>
        </p:nvSpPr>
        <p:spPr>
          <a:xfrm>
            <a:off x="597502" y="5332808"/>
            <a:ext cx="5933425" cy="1077218"/>
          </a:xfrm>
          <a:prstGeom prst="rect">
            <a:avLst/>
          </a:prstGeom>
        </p:spPr>
        <p:txBody>
          <a:bodyPr wrap="square">
            <a:spAutoFit/>
          </a:bodyPr>
          <a:lstStyle/>
          <a:p>
            <a:r>
              <a:rPr lang="en-US" sz="3200" b="1" dirty="0">
                <a:solidFill>
                  <a:schemeClr val="bg1"/>
                </a:solidFill>
              </a:rPr>
              <a:t>What??? We have to bring our own oxygen??</a:t>
            </a:r>
          </a:p>
        </p:txBody>
      </p:sp>
      <p:pic>
        <p:nvPicPr>
          <p:cNvPr id="7" name="Picture 2" descr="A cross section illustration of the Saturn V and Apollo spacecraft.">
            <a:extLst>
              <a:ext uri="{FF2B5EF4-FFF2-40B4-BE49-F238E27FC236}">
                <a16:creationId xmlns:a16="http://schemas.microsoft.com/office/drawing/2014/main" xmlns="" id="{F4E75E7A-0666-42C3-B505-7CB4E14902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3944" y="2398426"/>
            <a:ext cx="4804311" cy="40116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xmlns="" id="{EF54CDC8-FFE0-417C-9F4F-F00C809EF6C8}"/>
              </a:ext>
            </a:extLst>
          </p:cNvPr>
          <p:cNvSpPr/>
          <p:nvPr/>
        </p:nvSpPr>
        <p:spPr>
          <a:xfrm>
            <a:off x="7073943" y="1778042"/>
            <a:ext cx="4804311" cy="461665"/>
          </a:xfrm>
          <a:prstGeom prst="rect">
            <a:avLst/>
          </a:prstGeom>
        </p:spPr>
        <p:txBody>
          <a:bodyPr wrap="square">
            <a:spAutoFit/>
          </a:bodyPr>
          <a:lstStyle/>
          <a:p>
            <a:r>
              <a:rPr lang="en-US" sz="2400" b="1" dirty="0">
                <a:solidFill>
                  <a:schemeClr val="bg1"/>
                </a:solidFill>
              </a:rPr>
              <a:t>Fuel, Oxygen, Fuel, Oxygen</a:t>
            </a:r>
          </a:p>
        </p:txBody>
      </p:sp>
    </p:spTree>
    <p:extLst>
      <p:ext uri="{BB962C8B-B14F-4D97-AF65-F5344CB8AC3E}">
        <p14:creationId xmlns:p14="http://schemas.microsoft.com/office/powerpoint/2010/main" val="27755977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elated image">
            <a:extLst>
              <a:ext uri="{FF2B5EF4-FFF2-40B4-BE49-F238E27FC236}">
                <a16:creationId xmlns:a16="http://schemas.microsoft.com/office/drawing/2014/main" xmlns="" id="{E8651AB8-C253-4B02-A281-AB7F4C75F7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5934" y="3157520"/>
            <a:ext cx="6573065" cy="242788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of cannon recoil--before and after">
            <a:extLst>
              <a:ext uri="{FF2B5EF4-FFF2-40B4-BE49-F238E27FC236}">
                <a16:creationId xmlns:a16="http://schemas.microsoft.com/office/drawing/2014/main" xmlns="" id="{5C3C6377-9727-408C-8CF1-055AEA8E7F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001" y="2210512"/>
            <a:ext cx="4129909" cy="385458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xmlns="" id="{7C8F9F3C-671D-4B64-A76C-EDDB8FABF7DA}"/>
              </a:ext>
            </a:extLst>
          </p:cNvPr>
          <p:cNvSpPr/>
          <p:nvPr/>
        </p:nvSpPr>
        <p:spPr>
          <a:xfrm>
            <a:off x="238130" y="447974"/>
            <a:ext cx="10449858" cy="1569660"/>
          </a:xfrm>
          <a:prstGeom prst="rect">
            <a:avLst/>
          </a:prstGeom>
        </p:spPr>
        <p:txBody>
          <a:bodyPr wrap="square">
            <a:spAutoFit/>
          </a:bodyPr>
          <a:lstStyle/>
          <a:p>
            <a:r>
              <a:rPr lang="en-US" sz="3200" b="1" dirty="0">
                <a:solidFill>
                  <a:schemeClr val="bg1"/>
                </a:solidFill>
              </a:rPr>
              <a:t>But how do they work in a </a:t>
            </a:r>
            <a:r>
              <a:rPr lang="en-US" sz="3200" b="1" dirty="0" err="1">
                <a:solidFill>
                  <a:schemeClr val="bg1"/>
                </a:solidFill>
              </a:rPr>
              <a:t>vacumm</a:t>
            </a:r>
            <a:r>
              <a:rPr lang="en-US" sz="3200" b="1" dirty="0">
                <a:solidFill>
                  <a:schemeClr val="bg1"/>
                </a:solidFill>
              </a:rPr>
              <a:t>….  </a:t>
            </a:r>
          </a:p>
          <a:p>
            <a:r>
              <a:rPr lang="en-US" sz="3200" b="1" dirty="0">
                <a:solidFill>
                  <a:schemeClr val="bg1"/>
                </a:solidFill>
              </a:rPr>
              <a:t>How do rockets move in space with nothing to push on?????</a:t>
            </a:r>
          </a:p>
        </p:txBody>
      </p:sp>
    </p:spTree>
    <p:extLst>
      <p:ext uri="{BB962C8B-B14F-4D97-AF65-F5344CB8AC3E}">
        <p14:creationId xmlns:p14="http://schemas.microsoft.com/office/powerpoint/2010/main" val="34862769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 cross section illustration of the Saturn V and Apollo spacecraft.">
            <a:extLst>
              <a:ext uri="{FF2B5EF4-FFF2-40B4-BE49-F238E27FC236}">
                <a16:creationId xmlns:a16="http://schemas.microsoft.com/office/drawing/2014/main" xmlns="" id="{DD6CD73A-3A1A-4B27-9D8E-630047BDC8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117" y="1258078"/>
            <a:ext cx="4378819" cy="3656314"/>
          </a:xfrm>
          <a:prstGeom prst="rect">
            <a:avLst/>
          </a:prstGeom>
          <a:noFill/>
          <a:extLst>
            <a:ext uri="{909E8E84-426E-40DD-AFC4-6F175D3DCCD1}">
              <a14:hiddenFill xmlns:a14="http://schemas.microsoft.com/office/drawing/2010/main">
                <a:solidFill>
                  <a:srgbClr val="FFFFFF"/>
                </a:solidFill>
              </a14:hiddenFill>
            </a:ext>
          </a:extLst>
        </p:spPr>
      </p:pic>
      <p:pic>
        <p:nvPicPr>
          <p:cNvPr id="17410" name="Picture 2" descr="Image result for Spacex">
            <a:extLst>
              <a:ext uri="{FF2B5EF4-FFF2-40B4-BE49-F238E27FC236}">
                <a16:creationId xmlns:a16="http://schemas.microsoft.com/office/drawing/2014/main" xmlns="" id="{C91FB8F9-E9F2-4264-9FB3-C045C532176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015" y="1165178"/>
            <a:ext cx="3766747" cy="226382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xmlns="" id="{07F48BF8-974B-4B5E-B4B0-C6F28280DAE4}"/>
              </a:ext>
            </a:extLst>
          </p:cNvPr>
          <p:cNvSpPr txBox="1"/>
          <p:nvPr/>
        </p:nvSpPr>
        <p:spPr>
          <a:xfrm>
            <a:off x="612905" y="228352"/>
            <a:ext cx="11184354" cy="523220"/>
          </a:xfrm>
          <a:prstGeom prst="rect">
            <a:avLst/>
          </a:prstGeom>
          <a:noFill/>
        </p:spPr>
        <p:txBody>
          <a:bodyPr wrap="square" rtlCol="0">
            <a:spAutoFit/>
          </a:bodyPr>
          <a:lstStyle/>
          <a:p>
            <a:r>
              <a:rPr lang="en-US" sz="2800" b="1" dirty="0">
                <a:solidFill>
                  <a:schemeClr val="bg1"/>
                </a:solidFill>
              </a:rPr>
              <a:t>Reducing Cost is the Key,  Reusability is the answer </a:t>
            </a:r>
          </a:p>
        </p:txBody>
      </p:sp>
      <p:pic>
        <p:nvPicPr>
          <p:cNvPr id="6" name="Picture 5" descr="The technology could be used in vehicles designed to deliver communications satellites or tourists to orbit at rapid speeds before returning to Earth. Pictured is an artist's impression of the Skylon hypersonic craft">
            <a:extLst>
              <a:ext uri="{FF2B5EF4-FFF2-40B4-BE49-F238E27FC236}">
                <a16:creationId xmlns:a16="http://schemas.microsoft.com/office/drawing/2014/main" xmlns="" id="{C10E9D5E-60BC-4524-9573-C1A28DD092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09305" y="3666245"/>
            <a:ext cx="4600450" cy="249629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0" descr="Image result for space shuttle">
            <a:extLst>
              <a:ext uri="{FF2B5EF4-FFF2-40B4-BE49-F238E27FC236}">
                <a16:creationId xmlns:a16="http://schemas.microsoft.com/office/drawing/2014/main" xmlns="" id="{0714FA51-07E4-4120-B292-3F4244CA31D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55749" y="1504370"/>
            <a:ext cx="2414935" cy="378126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xmlns="" id="{13EF84AE-7DF8-4762-A177-1FD7BEF184DA}"/>
              </a:ext>
            </a:extLst>
          </p:cNvPr>
          <p:cNvSpPr txBox="1"/>
          <p:nvPr/>
        </p:nvSpPr>
        <p:spPr>
          <a:xfrm>
            <a:off x="182245" y="5792216"/>
            <a:ext cx="8441153" cy="769441"/>
          </a:xfrm>
          <a:prstGeom prst="rect">
            <a:avLst/>
          </a:prstGeom>
          <a:noFill/>
        </p:spPr>
        <p:txBody>
          <a:bodyPr wrap="square" rtlCol="0">
            <a:spAutoFit/>
          </a:bodyPr>
          <a:lstStyle/>
          <a:p>
            <a:r>
              <a:rPr lang="en-US" sz="4400" b="1" dirty="0">
                <a:solidFill>
                  <a:schemeClr val="bg1"/>
                </a:solidFill>
              </a:rPr>
              <a:t>The Gold Standard:  SSTO</a:t>
            </a:r>
          </a:p>
        </p:txBody>
      </p:sp>
      <p:sp>
        <p:nvSpPr>
          <p:cNvPr id="2" name="Rectangle 1">
            <a:extLst>
              <a:ext uri="{FF2B5EF4-FFF2-40B4-BE49-F238E27FC236}">
                <a16:creationId xmlns:a16="http://schemas.microsoft.com/office/drawing/2014/main" xmlns="" id="{B3193B8C-5B3B-4FC1-9BF8-CFE4ACC4E11F}"/>
              </a:ext>
            </a:extLst>
          </p:cNvPr>
          <p:cNvSpPr/>
          <p:nvPr/>
        </p:nvSpPr>
        <p:spPr>
          <a:xfrm>
            <a:off x="7409305" y="6259166"/>
            <a:ext cx="2476960" cy="369332"/>
          </a:xfrm>
          <a:prstGeom prst="rect">
            <a:avLst/>
          </a:prstGeom>
        </p:spPr>
        <p:txBody>
          <a:bodyPr wrap="none">
            <a:spAutoFit/>
          </a:bodyPr>
          <a:lstStyle/>
          <a:p>
            <a:r>
              <a:rPr lang="en-US" b="1" dirty="0">
                <a:solidFill>
                  <a:schemeClr val="bg1"/>
                </a:solidFill>
              </a:rPr>
              <a:t>Single Stage To Orbit</a:t>
            </a:r>
            <a:endParaRPr lang="en-US" dirty="0"/>
          </a:p>
        </p:txBody>
      </p:sp>
    </p:spTree>
    <p:extLst>
      <p:ext uri="{BB962C8B-B14F-4D97-AF65-F5344CB8AC3E}">
        <p14:creationId xmlns:p14="http://schemas.microsoft.com/office/powerpoint/2010/main" val="1592024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15115C3-441A-4FF7-985A-BC4037FD1C80}"/>
              </a:ext>
            </a:extLst>
          </p:cNvPr>
          <p:cNvSpPr txBox="1"/>
          <p:nvPr/>
        </p:nvSpPr>
        <p:spPr>
          <a:xfrm>
            <a:off x="899409" y="867475"/>
            <a:ext cx="8244591" cy="1938992"/>
          </a:xfrm>
          <a:prstGeom prst="rect">
            <a:avLst/>
          </a:prstGeom>
          <a:noFill/>
        </p:spPr>
        <p:txBody>
          <a:bodyPr wrap="square" rtlCol="0">
            <a:spAutoFit/>
          </a:bodyPr>
          <a:lstStyle/>
          <a:p>
            <a:r>
              <a:rPr lang="en-US" sz="6000" b="1" dirty="0">
                <a:solidFill>
                  <a:schemeClr val="bg1"/>
                </a:solidFill>
              </a:rPr>
              <a:t>Why Do We Want to Go To Space????</a:t>
            </a:r>
          </a:p>
        </p:txBody>
      </p:sp>
      <p:sp>
        <p:nvSpPr>
          <p:cNvPr id="5" name="TextBox 4">
            <a:extLst>
              <a:ext uri="{FF2B5EF4-FFF2-40B4-BE49-F238E27FC236}">
                <a16:creationId xmlns:a16="http://schemas.microsoft.com/office/drawing/2014/main" xmlns="" id="{FF6F8BC0-1016-4C2C-87EB-9482BB119049}"/>
              </a:ext>
            </a:extLst>
          </p:cNvPr>
          <p:cNvSpPr txBox="1"/>
          <p:nvPr/>
        </p:nvSpPr>
        <p:spPr>
          <a:xfrm>
            <a:off x="1201711" y="3767936"/>
            <a:ext cx="9788577" cy="646331"/>
          </a:xfrm>
          <a:prstGeom prst="rect">
            <a:avLst/>
          </a:prstGeom>
          <a:noFill/>
        </p:spPr>
        <p:txBody>
          <a:bodyPr wrap="square" rtlCol="0">
            <a:spAutoFit/>
          </a:bodyPr>
          <a:lstStyle/>
          <a:p>
            <a:r>
              <a:rPr lang="en-US" sz="3600" b="1" dirty="0">
                <a:solidFill>
                  <a:schemeClr val="bg1"/>
                </a:solidFill>
              </a:rPr>
              <a:t>Earth is a pretty nice place, after all…</a:t>
            </a:r>
          </a:p>
        </p:txBody>
      </p:sp>
      <p:sp>
        <p:nvSpPr>
          <p:cNvPr id="2" name="Rectangle 1">
            <a:extLst>
              <a:ext uri="{FF2B5EF4-FFF2-40B4-BE49-F238E27FC236}">
                <a16:creationId xmlns:a16="http://schemas.microsoft.com/office/drawing/2014/main" xmlns="" id="{09E63C98-3A51-4930-A5C9-83FAFFA0F884}"/>
              </a:ext>
            </a:extLst>
          </p:cNvPr>
          <p:cNvSpPr/>
          <p:nvPr/>
        </p:nvSpPr>
        <p:spPr>
          <a:xfrm>
            <a:off x="8129666" y="5092138"/>
            <a:ext cx="6096000" cy="646331"/>
          </a:xfrm>
          <a:prstGeom prst="rect">
            <a:avLst/>
          </a:prstGeom>
        </p:spPr>
        <p:txBody>
          <a:bodyPr>
            <a:spAutoFit/>
          </a:bodyPr>
          <a:lstStyle/>
          <a:p>
            <a:r>
              <a:rPr lang="en-US" dirty="0"/>
              <a:t>Backup Plan ?</a:t>
            </a:r>
          </a:p>
          <a:p>
            <a:r>
              <a:rPr lang="en-US" dirty="0"/>
              <a:t>5 mass </a:t>
            </a:r>
            <a:r>
              <a:rPr lang="en-US" dirty="0" err="1"/>
              <a:t>extintions</a:t>
            </a:r>
            <a:endParaRPr lang="en-US" dirty="0"/>
          </a:p>
        </p:txBody>
      </p:sp>
      <p:sp>
        <p:nvSpPr>
          <p:cNvPr id="6" name="Rectangle 5">
            <a:extLst>
              <a:ext uri="{FF2B5EF4-FFF2-40B4-BE49-F238E27FC236}">
                <a16:creationId xmlns:a16="http://schemas.microsoft.com/office/drawing/2014/main" xmlns="" id="{C2BAB22B-9B4F-4A12-8F33-950E652A1F07}"/>
              </a:ext>
            </a:extLst>
          </p:cNvPr>
          <p:cNvSpPr/>
          <p:nvPr/>
        </p:nvSpPr>
        <p:spPr>
          <a:xfrm>
            <a:off x="1014335" y="4748532"/>
            <a:ext cx="6096000" cy="1200329"/>
          </a:xfrm>
          <a:prstGeom prst="rect">
            <a:avLst/>
          </a:prstGeom>
        </p:spPr>
        <p:txBody>
          <a:bodyPr>
            <a:spAutoFit/>
          </a:bodyPr>
          <a:lstStyle/>
          <a:p>
            <a:r>
              <a:rPr lang="en-US" dirty="0"/>
              <a:t>Scientific Knowledge</a:t>
            </a:r>
            <a:br>
              <a:rPr lang="en-US" dirty="0"/>
            </a:br>
            <a:r>
              <a:rPr lang="en-US" dirty="0"/>
              <a:t>Benefits related to Earth resources, technology, and new products.</a:t>
            </a:r>
            <a:br>
              <a:rPr lang="en-US" dirty="0"/>
            </a:br>
            <a:r>
              <a:rPr lang="en-US" dirty="0"/>
              <a:t>International relations and cooperation</a:t>
            </a:r>
          </a:p>
        </p:txBody>
      </p:sp>
      <p:pic>
        <p:nvPicPr>
          <p:cNvPr id="5122" name="Picture 2" descr="Image result for earth">
            <a:extLst>
              <a:ext uri="{FF2B5EF4-FFF2-40B4-BE49-F238E27FC236}">
                <a16:creationId xmlns:a16="http://schemas.microsoft.com/office/drawing/2014/main" xmlns="" id="{E8093A2E-003F-4631-9AAB-0229A43774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9410" y="465604"/>
            <a:ext cx="3162925" cy="3177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44276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anding on the surface of another world used to be enough to impress people!">
            <a:extLst>
              <a:ext uri="{FF2B5EF4-FFF2-40B4-BE49-F238E27FC236}">
                <a16:creationId xmlns:a16="http://schemas.microsoft.com/office/drawing/2014/main" xmlns="" id="{13D54CC4-28E2-455E-8EE6-A6AE5BF172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2508" y="3598816"/>
            <a:ext cx="4891478" cy="304902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xmlns="" id="{326BBF0D-8A92-4520-B14F-FBADC3BFD54F}"/>
              </a:ext>
            </a:extLst>
          </p:cNvPr>
          <p:cNvSpPr txBox="1"/>
          <p:nvPr/>
        </p:nvSpPr>
        <p:spPr>
          <a:xfrm>
            <a:off x="359765" y="210163"/>
            <a:ext cx="4601979" cy="1938992"/>
          </a:xfrm>
          <a:prstGeom prst="rect">
            <a:avLst/>
          </a:prstGeom>
          <a:noFill/>
        </p:spPr>
        <p:txBody>
          <a:bodyPr wrap="square" rtlCol="0">
            <a:spAutoFit/>
          </a:bodyPr>
          <a:lstStyle/>
          <a:p>
            <a:r>
              <a:rPr lang="en-US" sz="4000" b="1" dirty="0">
                <a:solidFill>
                  <a:schemeClr val="bg1"/>
                </a:solidFill>
              </a:rPr>
              <a:t>Want to Learn By Building And Flying Your Own?</a:t>
            </a:r>
          </a:p>
        </p:txBody>
      </p:sp>
      <p:pic>
        <p:nvPicPr>
          <p:cNvPr id="22532" name="Picture 4" descr="Image result for kerbal space program">
            <a:extLst>
              <a:ext uri="{FF2B5EF4-FFF2-40B4-BE49-F238E27FC236}">
                <a16:creationId xmlns:a16="http://schemas.microsoft.com/office/drawing/2014/main" xmlns="" id="{FAF64729-6B4D-44AF-8EED-F8F427AF2AB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628" y="2213387"/>
            <a:ext cx="4928251" cy="2770858"/>
          </a:xfrm>
          <a:prstGeom prst="rect">
            <a:avLst/>
          </a:prstGeom>
          <a:noFill/>
          <a:extLst>
            <a:ext uri="{909E8E84-426E-40DD-AFC4-6F175D3DCCD1}">
              <a14:hiddenFill xmlns:a14="http://schemas.microsoft.com/office/drawing/2010/main">
                <a:solidFill>
                  <a:srgbClr val="FFFFFF"/>
                </a:solidFill>
              </a14:hiddenFill>
            </a:ext>
          </a:extLst>
        </p:spPr>
      </p:pic>
      <p:pic>
        <p:nvPicPr>
          <p:cNvPr id="22536" name="Picture 8" descr="Image result for kerbal space program orbit">
            <a:extLst>
              <a:ext uri="{FF2B5EF4-FFF2-40B4-BE49-F238E27FC236}">
                <a16:creationId xmlns:a16="http://schemas.microsoft.com/office/drawing/2014/main" xmlns="" id="{E410A696-7CA8-4C1C-A1A8-11B1EAD298F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84107" y="216121"/>
            <a:ext cx="4928251" cy="3080157"/>
          </a:xfrm>
          <a:prstGeom prst="rect">
            <a:avLst/>
          </a:prstGeom>
          <a:noFill/>
          <a:extLst>
            <a:ext uri="{909E8E84-426E-40DD-AFC4-6F175D3DCCD1}">
              <a14:hiddenFill xmlns:a14="http://schemas.microsoft.com/office/drawing/2010/main">
                <a:solidFill>
                  <a:srgbClr val="FFFFFF"/>
                </a:solidFill>
              </a14:hiddenFill>
            </a:ext>
          </a:extLst>
        </p:spPr>
      </p:pic>
      <p:pic>
        <p:nvPicPr>
          <p:cNvPr id="22538" name="Picture 10" descr="Image result for kerbal space program orbit">
            <a:extLst>
              <a:ext uri="{FF2B5EF4-FFF2-40B4-BE49-F238E27FC236}">
                <a16:creationId xmlns:a16="http://schemas.microsoft.com/office/drawing/2014/main" xmlns="" id="{B6D60D29-12FF-437B-9CB5-4A154D624C1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13282" y="2158200"/>
            <a:ext cx="3932420" cy="294931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xmlns="" id="{0C0F219F-5553-4BC9-853F-0F3B384632D9}"/>
              </a:ext>
            </a:extLst>
          </p:cNvPr>
          <p:cNvSpPr txBox="1"/>
          <p:nvPr/>
        </p:nvSpPr>
        <p:spPr>
          <a:xfrm>
            <a:off x="7332690" y="5234226"/>
            <a:ext cx="4601979" cy="1323439"/>
          </a:xfrm>
          <a:prstGeom prst="rect">
            <a:avLst/>
          </a:prstGeom>
          <a:noFill/>
        </p:spPr>
        <p:txBody>
          <a:bodyPr wrap="square" rtlCol="0">
            <a:spAutoFit/>
          </a:bodyPr>
          <a:lstStyle/>
          <a:p>
            <a:r>
              <a:rPr lang="en-US" sz="4000" b="1" dirty="0">
                <a:solidFill>
                  <a:schemeClr val="bg1"/>
                </a:solidFill>
              </a:rPr>
              <a:t>Google “</a:t>
            </a:r>
            <a:r>
              <a:rPr lang="en-US" sz="4000" b="1" dirty="0" err="1">
                <a:solidFill>
                  <a:schemeClr val="bg1"/>
                </a:solidFill>
              </a:rPr>
              <a:t>Kerbal</a:t>
            </a:r>
            <a:r>
              <a:rPr lang="en-US" sz="4000" b="1" dirty="0">
                <a:solidFill>
                  <a:schemeClr val="bg1"/>
                </a:solidFill>
              </a:rPr>
              <a:t> Space Program”</a:t>
            </a:r>
          </a:p>
        </p:txBody>
      </p:sp>
    </p:spTree>
    <p:extLst>
      <p:ext uri="{BB962C8B-B14F-4D97-AF65-F5344CB8AC3E}">
        <p14:creationId xmlns:p14="http://schemas.microsoft.com/office/powerpoint/2010/main" val="25205568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15115C3-441A-4FF7-985A-BC4037FD1C80}"/>
              </a:ext>
            </a:extLst>
          </p:cNvPr>
          <p:cNvSpPr txBox="1"/>
          <p:nvPr/>
        </p:nvSpPr>
        <p:spPr>
          <a:xfrm>
            <a:off x="389743" y="297848"/>
            <a:ext cx="8244591" cy="3970318"/>
          </a:xfrm>
          <a:prstGeom prst="rect">
            <a:avLst/>
          </a:prstGeom>
          <a:noFill/>
        </p:spPr>
        <p:txBody>
          <a:bodyPr wrap="square" rtlCol="0">
            <a:spAutoFit/>
          </a:bodyPr>
          <a:lstStyle/>
          <a:p>
            <a:r>
              <a:rPr lang="en-US" sz="6000" b="1" dirty="0">
                <a:solidFill>
                  <a:schemeClr val="bg1"/>
                </a:solidFill>
              </a:rPr>
              <a:t>Satellites:</a:t>
            </a:r>
          </a:p>
          <a:p>
            <a:endParaRPr lang="en-US" sz="6000" b="1" dirty="0">
              <a:solidFill>
                <a:schemeClr val="bg1"/>
              </a:solidFill>
            </a:endParaRPr>
          </a:p>
          <a:p>
            <a:r>
              <a:rPr lang="en-US" sz="3600" b="1" dirty="0">
                <a:solidFill>
                  <a:schemeClr val="bg1"/>
                </a:solidFill>
              </a:rPr>
              <a:t>Different </a:t>
            </a:r>
          </a:p>
          <a:p>
            <a:r>
              <a:rPr lang="en-US" sz="3600" b="1" dirty="0">
                <a:solidFill>
                  <a:schemeClr val="bg1"/>
                </a:solidFill>
              </a:rPr>
              <a:t>Types</a:t>
            </a:r>
          </a:p>
          <a:p>
            <a:endParaRPr lang="en-US" sz="6000" b="1" dirty="0">
              <a:solidFill>
                <a:schemeClr val="bg1"/>
              </a:solidFill>
            </a:endParaRPr>
          </a:p>
        </p:txBody>
      </p:sp>
      <p:pic>
        <p:nvPicPr>
          <p:cNvPr id="14338" name="Picture 2" descr="https://www.windows2universe.org/spaceweather/images/types_satellites.jpg">
            <a:extLst>
              <a:ext uri="{FF2B5EF4-FFF2-40B4-BE49-F238E27FC236}">
                <a16:creationId xmlns:a16="http://schemas.microsoft.com/office/drawing/2014/main" xmlns="" id="{9F360DC9-09EB-43CF-9F53-C50B598ADC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2038" y="713593"/>
            <a:ext cx="7150332" cy="5430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86316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lated image">
            <a:extLst>
              <a:ext uri="{FF2B5EF4-FFF2-40B4-BE49-F238E27FC236}">
                <a16:creationId xmlns:a16="http://schemas.microsoft.com/office/drawing/2014/main" xmlns="" id="{2937D31A-701E-4910-8D6A-E8DFF7FF11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2116" y="1154242"/>
            <a:ext cx="7956566" cy="525701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xmlns="" id="{1199D8DB-A90E-4BBF-80CC-523794BFF445}"/>
              </a:ext>
            </a:extLst>
          </p:cNvPr>
          <p:cNvSpPr/>
          <p:nvPr/>
        </p:nvSpPr>
        <p:spPr>
          <a:xfrm>
            <a:off x="388604" y="1424065"/>
            <a:ext cx="2726071" cy="4247317"/>
          </a:xfrm>
          <a:prstGeom prst="rect">
            <a:avLst/>
          </a:prstGeom>
        </p:spPr>
        <p:txBody>
          <a:bodyPr wrap="square">
            <a:spAutoFit/>
          </a:bodyPr>
          <a:lstStyle/>
          <a:p>
            <a:r>
              <a:rPr lang="en-US" sz="3600" b="1" dirty="0">
                <a:solidFill>
                  <a:schemeClr val="bg1"/>
                </a:solidFill>
              </a:rPr>
              <a:t>Where are they????</a:t>
            </a:r>
          </a:p>
          <a:p>
            <a:endParaRPr lang="en-US" b="1" dirty="0">
              <a:solidFill>
                <a:schemeClr val="bg1"/>
              </a:solidFill>
            </a:endParaRPr>
          </a:p>
          <a:p>
            <a:r>
              <a:rPr lang="en-US" b="1" dirty="0">
                <a:solidFill>
                  <a:schemeClr val="bg1"/>
                </a:solidFill>
              </a:rPr>
              <a:t>Different Satellites require different </a:t>
            </a:r>
          </a:p>
          <a:p>
            <a:r>
              <a:rPr lang="en-US" b="1" dirty="0">
                <a:solidFill>
                  <a:schemeClr val="bg1"/>
                </a:solidFill>
              </a:rPr>
              <a:t>Orbit Types?</a:t>
            </a:r>
          </a:p>
          <a:p>
            <a:endParaRPr lang="en-US" b="1" dirty="0">
              <a:solidFill>
                <a:schemeClr val="bg1"/>
              </a:solidFill>
            </a:endParaRPr>
          </a:p>
          <a:p>
            <a:r>
              <a:rPr lang="en-US" b="1" dirty="0">
                <a:solidFill>
                  <a:schemeClr val="bg1"/>
                </a:solidFill>
              </a:rPr>
              <a:t>LEO</a:t>
            </a:r>
          </a:p>
          <a:p>
            <a:r>
              <a:rPr lang="en-US" b="1" dirty="0">
                <a:solidFill>
                  <a:schemeClr val="bg1"/>
                </a:solidFill>
              </a:rPr>
              <a:t>HEO</a:t>
            </a:r>
          </a:p>
          <a:p>
            <a:r>
              <a:rPr lang="en-US" b="1" dirty="0">
                <a:solidFill>
                  <a:schemeClr val="bg1"/>
                </a:solidFill>
              </a:rPr>
              <a:t>GEO Synch</a:t>
            </a:r>
          </a:p>
          <a:p>
            <a:r>
              <a:rPr lang="en-US" b="1" dirty="0">
                <a:solidFill>
                  <a:schemeClr val="bg1"/>
                </a:solidFill>
              </a:rPr>
              <a:t>POLAR</a:t>
            </a:r>
          </a:p>
          <a:p>
            <a:r>
              <a:rPr lang="en-US" b="1" dirty="0">
                <a:solidFill>
                  <a:schemeClr val="bg1"/>
                </a:solidFill>
              </a:rPr>
              <a:t>Sun Synch</a:t>
            </a:r>
          </a:p>
          <a:p>
            <a:r>
              <a:rPr lang="en-US" b="1" dirty="0">
                <a:solidFill>
                  <a:schemeClr val="bg1"/>
                </a:solidFill>
              </a:rPr>
              <a:t>Anywhere </a:t>
            </a:r>
            <a:r>
              <a:rPr lang="en-US" b="1" dirty="0" err="1">
                <a:solidFill>
                  <a:schemeClr val="bg1"/>
                </a:solidFill>
              </a:rPr>
              <a:t>inbetween</a:t>
            </a:r>
            <a:endParaRPr lang="en-US" b="1" dirty="0">
              <a:solidFill>
                <a:schemeClr val="bg1"/>
              </a:solidFill>
            </a:endParaRPr>
          </a:p>
        </p:txBody>
      </p:sp>
    </p:spTree>
    <p:extLst>
      <p:ext uri="{BB962C8B-B14F-4D97-AF65-F5344CB8AC3E}">
        <p14:creationId xmlns:p14="http://schemas.microsoft.com/office/powerpoint/2010/main" val="30660450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15115C3-441A-4FF7-985A-BC4037FD1C80}"/>
              </a:ext>
            </a:extLst>
          </p:cNvPr>
          <p:cNvSpPr txBox="1"/>
          <p:nvPr/>
        </p:nvSpPr>
        <p:spPr>
          <a:xfrm>
            <a:off x="764498" y="1572012"/>
            <a:ext cx="8244591" cy="2862322"/>
          </a:xfrm>
          <a:prstGeom prst="rect">
            <a:avLst/>
          </a:prstGeom>
          <a:noFill/>
        </p:spPr>
        <p:txBody>
          <a:bodyPr wrap="square" rtlCol="0">
            <a:spAutoFit/>
          </a:bodyPr>
          <a:lstStyle/>
          <a:p>
            <a:r>
              <a:rPr lang="en-US" sz="6000" b="1" dirty="0">
                <a:solidFill>
                  <a:schemeClr val="bg1"/>
                </a:solidFill>
              </a:rPr>
              <a:t>Space Exploration</a:t>
            </a:r>
          </a:p>
          <a:p>
            <a:endParaRPr lang="en-US" sz="6000" b="1" dirty="0">
              <a:solidFill>
                <a:schemeClr val="bg1"/>
              </a:solidFill>
            </a:endParaRPr>
          </a:p>
          <a:p>
            <a:r>
              <a:rPr lang="en-US" sz="6000" b="1" dirty="0">
                <a:solidFill>
                  <a:schemeClr val="bg1"/>
                </a:solidFill>
              </a:rPr>
              <a:t>The future is upon us</a:t>
            </a:r>
          </a:p>
        </p:txBody>
      </p:sp>
      <p:pic>
        <p:nvPicPr>
          <p:cNvPr id="5122" name="Picture 2" descr="Image result for earth">
            <a:extLst>
              <a:ext uri="{FF2B5EF4-FFF2-40B4-BE49-F238E27FC236}">
                <a16:creationId xmlns:a16="http://schemas.microsoft.com/office/drawing/2014/main" xmlns="" id="{E8093A2E-003F-4631-9AAB-0229A43774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9410" y="465604"/>
            <a:ext cx="3162925" cy="3177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04039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15115C3-441A-4FF7-985A-BC4037FD1C80}"/>
              </a:ext>
            </a:extLst>
          </p:cNvPr>
          <p:cNvSpPr txBox="1"/>
          <p:nvPr/>
        </p:nvSpPr>
        <p:spPr>
          <a:xfrm>
            <a:off x="449706" y="552681"/>
            <a:ext cx="7075358" cy="5386090"/>
          </a:xfrm>
          <a:prstGeom prst="rect">
            <a:avLst/>
          </a:prstGeom>
          <a:noFill/>
        </p:spPr>
        <p:txBody>
          <a:bodyPr wrap="square" rtlCol="0">
            <a:spAutoFit/>
          </a:bodyPr>
          <a:lstStyle/>
          <a:p>
            <a:r>
              <a:rPr lang="en-US" sz="6000" b="1" dirty="0">
                <a:solidFill>
                  <a:schemeClr val="bg1"/>
                </a:solidFill>
              </a:rPr>
              <a:t>First Stop Mars…</a:t>
            </a:r>
          </a:p>
          <a:p>
            <a:r>
              <a:rPr lang="en-US" sz="4400" b="1" dirty="0">
                <a:solidFill>
                  <a:schemeClr val="bg1"/>
                </a:solidFill>
              </a:rPr>
              <a:t>Can’t wait!</a:t>
            </a:r>
          </a:p>
          <a:p>
            <a:endParaRPr lang="en-US" sz="6000" b="1" dirty="0">
              <a:solidFill>
                <a:schemeClr val="bg1"/>
              </a:solidFill>
            </a:endParaRPr>
          </a:p>
          <a:p>
            <a:r>
              <a:rPr lang="en-US" sz="3600" b="1" dirty="0">
                <a:solidFill>
                  <a:schemeClr val="bg1"/>
                </a:solidFill>
              </a:rPr>
              <a:t>By way of moon?</a:t>
            </a:r>
          </a:p>
          <a:p>
            <a:endParaRPr lang="en-US" sz="3600" b="1" dirty="0">
              <a:solidFill>
                <a:schemeClr val="bg1"/>
              </a:solidFill>
            </a:endParaRPr>
          </a:p>
          <a:p>
            <a:r>
              <a:rPr lang="en-US" sz="3600" b="1" dirty="0">
                <a:solidFill>
                  <a:schemeClr val="bg1"/>
                </a:solidFill>
              </a:rPr>
              <a:t>Maybe: There are good reasons to go </a:t>
            </a:r>
          </a:p>
          <a:p>
            <a:r>
              <a:rPr lang="en-US" sz="3600" b="1" dirty="0">
                <a:solidFill>
                  <a:schemeClr val="bg1"/>
                </a:solidFill>
              </a:rPr>
              <a:t>back to the moon first.</a:t>
            </a:r>
          </a:p>
        </p:txBody>
      </p:sp>
      <p:pic>
        <p:nvPicPr>
          <p:cNvPr id="24578" name="Picture 2" descr="Image result for Mars">
            <a:extLst>
              <a:ext uri="{FF2B5EF4-FFF2-40B4-BE49-F238E27FC236}">
                <a16:creationId xmlns:a16="http://schemas.microsoft.com/office/drawing/2014/main" xmlns="" id="{8B81A4AC-8995-4630-93C6-96F538062FE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66126" y="336199"/>
            <a:ext cx="3092801" cy="3092801"/>
          </a:xfrm>
          <a:prstGeom prst="rect">
            <a:avLst/>
          </a:prstGeom>
          <a:noFill/>
          <a:extLst>
            <a:ext uri="{909E8E84-426E-40DD-AFC4-6F175D3DCCD1}">
              <a14:hiddenFill xmlns:a14="http://schemas.microsoft.com/office/drawing/2010/main">
                <a:solidFill>
                  <a:srgbClr val="FFFFFF"/>
                </a:solidFill>
              </a14:hiddenFill>
            </a:ext>
          </a:extLst>
        </p:spPr>
      </p:pic>
      <p:pic>
        <p:nvPicPr>
          <p:cNvPr id="24580" name="Picture 4" descr="Image result for Moon">
            <a:extLst>
              <a:ext uri="{FF2B5EF4-FFF2-40B4-BE49-F238E27FC236}">
                <a16:creationId xmlns:a16="http://schemas.microsoft.com/office/drawing/2014/main" xmlns="" id="{E6F8E081-3076-494C-829C-8D060519FD1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66126" y="3765199"/>
            <a:ext cx="2718972" cy="2583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48364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15115C3-441A-4FF7-985A-BC4037FD1C80}"/>
              </a:ext>
            </a:extLst>
          </p:cNvPr>
          <p:cNvSpPr txBox="1"/>
          <p:nvPr/>
        </p:nvSpPr>
        <p:spPr>
          <a:xfrm>
            <a:off x="449706" y="552681"/>
            <a:ext cx="7075358" cy="584775"/>
          </a:xfrm>
          <a:prstGeom prst="rect">
            <a:avLst/>
          </a:prstGeom>
          <a:noFill/>
        </p:spPr>
        <p:txBody>
          <a:bodyPr wrap="square" rtlCol="0">
            <a:spAutoFit/>
          </a:bodyPr>
          <a:lstStyle/>
          <a:p>
            <a:r>
              <a:rPr lang="en-US" sz="3200" b="1" dirty="0">
                <a:solidFill>
                  <a:schemeClr val="bg1"/>
                </a:solidFill>
              </a:rPr>
              <a:t>Getting there is only half the battle.</a:t>
            </a:r>
          </a:p>
        </p:txBody>
      </p:sp>
      <p:sp>
        <p:nvSpPr>
          <p:cNvPr id="5" name="TextBox 4">
            <a:extLst>
              <a:ext uri="{FF2B5EF4-FFF2-40B4-BE49-F238E27FC236}">
                <a16:creationId xmlns:a16="http://schemas.microsoft.com/office/drawing/2014/main" xmlns="" id="{69D61441-E7F3-4429-AE31-DAD0D906061C}"/>
              </a:ext>
            </a:extLst>
          </p:cNvPr>
          <p:cNvSpPr txBox="1"/>
          <p:nvPr/>
        </p:nvSpPr>
        <p:spPr>
          <a:xfrm>
            <a:off x="449706" y="1668115"/>
            <a:ext cx="3765107" cy="4031873"/>
          </a:xfrm>
          <a:prstGeom prst="rect">
            <a:avLst/>
          </a:prstGeom>
          <a:noFill/>
        </p:spPr>
        <p:txBody>
          <a:bodyPr wrap="square" rtlCol="0">
            <a:spAutoFit/>
          </a:bodyPr>
          <a:lstStyle/>
          <a:p>
            <a:r>
              <a:rPr lang="en-US" sz="3200" b="1" dirty="0">
                <a:solidFill>
                  <a:schemeClr val="bg1"/>
                </a:solidFill>
              </a:rPr>
              <a:t>To colonize, we need to be self-sustaining.</a:t>
            </a:r>
          </a:p>
          <a:p>
            <a:endParaRPr lang="en-US" sz="3200" b="1" dirty="0">
              <a:solidFill>
                <a:schemeClr val="bg1"/>
              </a:solidFill>
            </a:endParaRPr>
          </a:p>
          <a:p>
            <a:r>
              <a:rPr lang="en-US" sz="3200" b="1" dirty="0">
                <a:solidFill>
                  <a:schemeClr val="bg1"/>
                </a:solidFill>
              </a:rPr>
              <a:t>Food, Water, Shelter, Fuel,</a:t>
            </a:r>
          </a:p>
          <a:p>
            <a:r>
              <a:rPr lang="en-US" sz="3200" b="1" dirty="0">
                <a:solidFill>
                  <a:schemeClr val="bg1"/>
                </a:solidFill>
              </a:rPr>
              <a:t>Protection from Radiation</a:t>
            </a:r>
          </a:p>
        </p:txBody>
      </p:sp>
      <p:pic>
        <p:nvPicPr>
          <p:cNvPr id="6" name="Picture 5">
            <a:extLst>
              <a:ext uri="{FF2B5EF4-FFF2-40B4-BE49-F238E27FC236}">
                <a16:creationId xmlns:a16="http://schemas.microsoft.com/office/drawing/2014/main" xmlns="" id="{A1D5A39D-F12B-4C17-9288-C5D3B7687B90}"/>
              </a:ext>
            </a:extLst>
          </p:cNvPr>
          <p:cNvPicPr>
            <a:picLocks noChangeAspect="1"/>
          </p:cNvPicPr>
          <p:nvPr/>
        </p:nvPicPr>
        <p:blipFill>
          <a:blip r:embed="rId2"/>
          <a:stretch>
            <a:fillRect/>
          </a:stretch>
        </p:blipFill>
        <p:spPr>
          <a:xfrm>
            <a:off x="4483231" y="1576129"/>
            <a:ext cx="7259063" cy="3705742"/>
          </a:xfrm>
          <a:prstGeom prst="rect">
            <a:avLst/>
          </a:prstGeom>
        </p:spPr>
      </p:pic>
    </p:spTree>
    <p:extLst>
      <p:ext uri="{BB962C8B-B14F-4D97-AF65-F5344CB8AC3E}">
        <p14:creationId xmlns:p14="http://schemas.microsoft.com/office/powerpoint/2010/main" val="32009893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78E8A8DA-D189-413C-B407-9E587E1F3128}"/>
              </a:ext>
            </a:extLst>
          </p:cNvPr>
          <p:cNvPicPr>
            <a:picLocks noChangeAspect="1"/>
          </p:cNvPicPr>
          <p:nvPr/>
        </p:nvPicPr>
        <p:blipFill>
          <a:blip r:embed="rId2"/>
          <a:stretch>
            <a:fillRect/>
          </a:stretch>
        </p:blipFill>
        <p:spPr>
          <a:xfrm>
            <a:off x="3090744" y="1166142"/>
            <a:ext cx="7125694" cy="3686689"/>
          </a:xfrm>
          <a:prstGeom prst="rect">
            <a:avLst/>
          </a:prstGeom>
        </p:spPr>
      </p:pic>
      <p:sp>
        <p:nvSpPr>
          <p:cNvPr id="3" name="TextBox 2">
            <a:extLst>
              <a:ext uri="{FF2B5EF4-FFF2-40B4-BE49-F238E27FC236}">
                <a16:creationId xmlns:a16="http://schemas.microsoft.com/office/drawing/2014/main" xmlns="" id="{72E0B94A-F051-47B1-AFB1-2960F59C1BBA}"/>
              </a:ext>
            </a:extLst>
          </p:cNvPr>
          <p:cNvSpPr txBox="1"/>
          <p:nvPr/>
        </p:nvSpPr>
        <p:spPr>
          <a:xfrm>
            <a:off x="682580" y="4649273"/>
            <a:ext cx="3024931" cy="1200329"/>
          </a:xfrm>
          <a:prstGeom prst="rect">
            <a:avLst/>
          </a:prstGeom>
          <a:noFill/>
        </p:spPr>
        <p:txBody>
          <a:bodyPr wrap="none" rtlCol="0">
            <a:spAutoFit/>
          </a:bodyPr>
          <a:lstStyle/>
          <a:p>
            <a:r>
              <a:rPr lang="en-US" dirty="0"/>
              <a:t>Moon Base</a:t>
            </a:r>
          </a:p>
          <a:p>
            <a:r>
              <a:rPr lang="en-US" dirty="0"/>
              <a:t>2238mph</a:t>
            </a:r>
          </a:p>
          <a:p>
            <a:r>
              <a:rPr lang="en-US" dirty="0"/>
              <a:t>Water ice</a:t>
            </a:r>
          </a:p>
          <a:p>
            <a:r>
              <a:rPr lang="en-US" dirty="0"/>
              <a:t>Instantaneous communication</a:t>
            </a:r>
          </a:p>
        </p:txBody>
      </p:sp>
    </p:spTree>
    <p:extLst>
      <p:ext uri="{BB962C8B-B14F-4D97-AF65-F5344CB8AC3E}">
        <p14:creationId xmlns:p14="http://schemas.microsoft.com/office/powerpoint/2010/main" val="1108255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s://fsmedia.imgix.net/e6/fa/76/41/da9f/46c1/b901/33302593b24d/orbital-atks-path-to-mars-concept.png?auto=format%2Ccompress&amp;w=650">
            <a:extLst>
              <a:ext uri="{FF2B5EF4-FFF2-40B4-BE49-F238E27FC236}">
                <a16:creationId xmlns:a16="http://schemas.microsoft.com/office/drawing/2014/main" xmlns="" id="{A7B14599-8076-4871-B974-700FF81B39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6529" y="120807"/>
            <a:ext cx="8586318" cy="6353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9393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rrently operating and future potential missions to Mars. This program architecture provides a high degree of synergy and scientific leverage between missions. MSL will benefit from both previous and concurrent missions Â ">
            <a:extLst>
              <a:ext uri="{FF2B5EF4-FFF2-40B4-BE49-F238E27FC236}">
                <a16:creationId xmlns:a16="http://schemas.microsoft.com/office/drawing/2014/main" xmlns="" id="{8C6657F0-EB1D-472B-8C7B-6AD71CE2A6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599" y="1156143"/>
            <a:ext cx="10798801" cy="4764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08414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Image result for Big Falcon Rocket">
            <a:extLst>
              <a:ext uri="{FF2B5EF4-FFF2-40B4-BE49-F238E27FC236}">
                <a16:creationId xmlns:a16="http://schemas.microsoft.com/office/drawing/2014/main" xmlns="" id="{B86F629B-34F2-4720-B176-D592E4EA67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5534" y="1422200"/>
            <a:ext cx="4946210" cy="444532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Image result for space launch system">
            <a:extLst>
              <a:ext uri="{FF2B5EF4-FFF2-40B4-BE49-F238E27FC236}">
                <a16:creationId xmlns:a16="http://schemas.microsoft.com/office/drawing/2014/main" xmlns="" id="{665AC137-FC0C-4CDA-8113-B7044ACA0B6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2800" y="1422200"/>
            <a:ext cx="6076015" cy="441892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xmlns="" id="{DB405D04-08AF-4BF1-A0A8-6AB0133FD98E}"/>
              </a:ext>
            </a:extLst>
          </p:cNvPr>
          <p:cNvSpPr/>
          <p:nvPr/>
        </p:nvSpPr>
        <p:spPr>
          <a:xfrm>
            <a:off x="2013852" y="647548"/>
            <a:ext cx="2635658" cy="369332"/>
          </a:xfrm>
          <a:prstGeom prst="rect">
            <a:avLst/>
          </a:prstGeom>
        </p:spPr>
        <p:txBody>
          <a:bodyPr wrap="none">
            <a:spAutoFit/>
          </a:bodyPr>
          <a:lstStyle/>
          <a:p>
            <a:r>
              <a:rPr lang="en-US" b="1" dirty="0">
                <a:solidFill>
                  <a:schemeClr val="bg1"/>
                </a:solidFill>
              </a:rPr>
              <a:t>Space Launch System</a:t>
            </a:r>
          </a:p>
        </p:txBody>
      </p:sp>
      <p:sp>
        <p:nvSpPr>
          <p:cNvPr id="6" name="Rectangle 5">
            <a:extLst>
              <a:ext uri="{FF2B5EF4-FFF2-40B4-BE49-F238E27FC236}">
                <a16:creationId xmlns:a16="http://schemas.microsoft.com/office/drawing/2014/main" xmlns="" id="{7A4F3DE0-0C18-4C2E-9D7C-37F8446DF1A3}"/>
              </a:ext>
            </a:extLst>
          </p:cNvPr>
          <p:cNvSpPr/>
          <p:nvPr/>
        </p:nvSpPr>
        <p:spPr>
          <a:xfrm>
            <a:off x="7727603" y="647548"/>
            <a:ext cx="3373039" cy="369332"/>
          </a:xfrm>
          <a:prstGeom prst="rect">
            <a:avLst/>
          </a:prstGeom>
        </p:spPr>
        <p:txBody>
          <a:bodyPr wrap="none">
            <a:spAutoFit/>
          </a:bodyPr>
          <a:lstStyle/>
          <a:p>
            <a:r>
              <a:rPr lang="en-US" b="1" dirty="0">
                <a:solidFill>
                  <a:schemeClr val="bg1"/>
                </a:solidFill>
              </a:rPr>
              <a:t>Space X – Big Falcon Rocket</a:t>
            </a:r>
          </a:p>
        </p:txBody>
      </p:sp>
    </p:spTree>
    <p:extLst>
      <p:ext uri="{BB962C8B-B14F-4D97-AF65-F5344CB8AC3E}">
        <p14:creationId xmlns:p14="http://schemas.microsoft.com/office/powerpoint/2010/main" val="1521415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208126C0-5F6B-4765-8CD0-5E035EC4CEAE}"/>
              </a:ext>
            </a:extLst>
          </p:cNvPr>
          <p:cNvSpPr/>
          <p:nvPr/>
        </p:nvSpPr>
        <p:spPr>
          <a:xfrm>
            <a:off x="1458895" y="1195292"/>
            <a:ext cx="6096000" cy="646331"/>
          </a:xfrm>
          <a:prstGeom prst="rect">
            <a:avLst/>
          </a:prstGeom>
        </p:spPr>
        <p:txBody>
          <a:bodyPr>
            <a:spAutoFit/>
          </a:bodyPr>
          <a:lstStyle/>
          <a:p>
            <a:r>
              <a:rPr lang="en-US" dirty="0">
                <a:solidFill>
                  <a:srgbClr val="222222"/>
                </a:solidFill>
                <a:latin typeface="Roboto"/>
              </a:rPr>
              <a:t>1865 Jules Verne's From the Earth to the Moon and H. G. Wells' The First Men in the Moon.</a:t>
            </a:r>
            <a:endParaRPr lang="en-US" dirty="0"/>
          </a:p>
        </p:txBody>
      </p:sp>
      <p:sp>
        <p:nvSpPr>
          <p:cNvPr id="3" name="Rectangle 2">
            <a:extLst>
              <a:ext uri="{FF2B5EF4-FFF2-40B4-BE49-F238E27FC236}">
                <a16:creationId xmlns:a16="http://schemas.microsoft.com/office/drawing/2014/main" xmlns="" id="{48D665E1-9C5A-4D67-9FB3-60D8D9F76210}"/>
              </a:ext>
            </a:extLst>
          </p:cNvPr>
          <p:cNvSpPr/>
          <p:nvPr/>
        </p:nvSpPr>
        <p:spPr>
          <a:xfrm>
            <a:off x="1126604" y="2066457"/>
            <a:ext cx="5963744" cy="923330"/>
          </a:xfrm>
          <a:prstGeom prst="rect">
            <a:avLst/>
          </a:prstGeom>
        </p:spPr>
        <p:txBody>
          <a:bodyPr wrap="square">
            <a:spAutoFit/>
          </a:bodyPr>
          <a:lstStyle/>
          <a:p>
            <a:r>
              <a:rPr lang="en-US" dirty="0">
                <a:solidFill>
                  <a:srgbClr val="222222"/>
                </a:solidFill>
                <a:latin typeface="Roboto"/>
              </a:rPr>
              <a:t>A Trip to the Moon (French: </a:t>
            </a:r>
            <a:r>
              <a:rPr lang="en-US" b="1" dirty="0">
                <a:solidFill>
                  <a:srgbClr val="222222"/>
                </a:solidFill>
                <a:latin typeface="Roboto"/>
              </a:rPr>
              <a:t>Le Voyage dans la Lune</a:t>
            </a:r>
            <a:r>
              <a:rPr lang="en-US" dirty="0">
                <a:solidFill>
                  <a:srgbClr val="222222"/>
                </a:solidFill>
                <a:latin typeface="Roboto"/>
              </a:rPr>
              <a:t>), alternately Voyage to the Moon, is a 1902 French black-and-white silent </a:t>
            </a:r>
            <a:r>
              <a:rPr lang="en-US" b="1" dirty="0">
                <a:solidFill>
                  <a:srgbClr val="222222"/>
                </a:solidFill>
                <a:latin typeface="Roboto"/>
              </a:rPr>
              <a:t>science fiction film</a:t>
            </a:r>
            <a:r>
              <a:rPr lang="en-US" dirty="0">
                <a:solidFill>
                  <a:srgbClr val="222222"/>
                </a:solidFill>
                <a:latin typeface="Roboto"/>
              </a:rPr>
              <a:t>. </a:t>
            </a:r>
            <a:endParaRPr lang="en-US" dirty="0"/>
          </a:p>
        </p:txBody>
      </p:sp>
      <p:pic>
        <p:nvPicPr>
          <p:cNvPr id="1026" name="Picture 2" descr="From the Earth to the Moon Jules Verne.jpg">
            <a:extLst>
              <a:ext uri="{FF2B5EF4-FFF2-40B4-BE49-F238E27FC236}">
                <a16:creationId xmlns:a16="http://schemas.microsoft.com/office/drawing/2014/main" xmlns="" id="{DA98A39A-4590-40A7-A158-F6CC07A865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88426" y="772731"/>
            <a:ext cx="3322463" cy="477162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xmlns="" id="{5C2F59D2-0ABE-4075-8150-8DC49235A58D}"/>
              </a:ext>
            </a:extLst>
          </p:cNvPr>
          <p:cNvPicPr>
            <a:picLocks noChangeAspect="1"/>
          </p:cNvPicPr>
          <p:nvPr/>
        </p:nvPicPr>
        <p:blipFill>
          <a:blip r:embed="rId3"/>
          <a:stretch>
            <a:fillRect/>
          </a:stretch>
        </p:blipFill>
        <p:spPr>
          <a:xfrm>
            <a:off x="4506895" y="3385063"/>
            <a:ext cx="4420807" cy="3114463"/>
          </a:xfrm>
          <a:prstGeom prst="rect">
            <a:avLst/>
          </a:prstGeom>
        </p:spPr>
      </p:pic>
      <p:sp>
        <p:nvSpPr>
          <p:cNvPr id="4" name="TextBox 3">
            <a:extLst>
              <a:ext uri="{FF2B5EF4-FFF2-40B4-BE49-F238E27FC236}">
                <a16:creationId xmlns:a16="http://schemas.microsoft.com/office/drawing/2014/main" xmlns="" id="{C1353EB5-393D-412F-A4E6-351AC3A18254}"/>
              </a:ext>
            </a:extLst>
          </p:cNvPr>
          <p:cNvSpPr txBox="1"/>
          <p:nvPr/>
        </p:nvSpPr>
        <p:spPr>
          <a:xfrm>
            <a:off x="749507" y="588065"/>
            <a:ext cx="5771213" cy="523220"/>
          </a:xfrm>
          <a:prstGeom prst="rect">
            <a:avLst/>
          </a:prstGeom>
          <a:noFill/>
        </p:spPr>
        <p:txBody>
          <a:bodyPr wrap="square" rtlCol="0">
            <a:spAutoFit/>
          </a:bodyPr>
          <a:lstStyle/>
          <a:p>
            <a:r>
              <a:rPr lang="en-US" sz="2800" b="1" dirty="0">
                <a:solidFill>
                  <a:schemeClr val="bg1"/>
                </a:solidFill>
              </a:rPr>
              <a:t>Where did it all start?????</a:t>
            </a:r>
          </a:p>
        </p:txBody>
      </p:sp>
      <p:sp>
        <p:nvSpPr>
          <p:cNvPr id="9" name="Rectangle 8">
            <a:extLst>
              <a:ext uri="{FF2B5EF4-FFF2-40B4-BE49-F238E27FC236}">
                <a16:creationId xmlns:a16="http://schemas.microsoft.com/office/drawing/2014/main" xmlns="" id="{8FB6C6CF-2B2D-48DF-8E62-319EAF606444}"/>
              </a:ext>
            </a:extLst>
          </p:cNvPr>
          <p:cNvSpPr/>
          <p:nvPr/>
        </p:nvSpPr>
        <p:spPr>
          <a:xfrm>
            <a:off x="211861" y="3581943"/>
            <a:ext cx="3775524" cy="2031325"/>
          </a:xfrm>
          <a:prstGeom prst="rect">
            <a:avLst/>
          </a:prstGeom>
        </p:spPr>
        <p:txBody>
          <a:bodyPr wrap="square">
            <a:spAutoFit/>
          </a:bodyPr>
          <a:lstStyle/>
          <a:p>
            <a:r>
              <a:rPr lang="en-US" b="1" dirty="0"/>
              <a:t>REALISTIC????</a:t>
            </a:r>
          </a:p>
          <a:p>
            <a:endParaRPr lang="en-US" dirty="0"/>
          </a:p>
          <a:p>
            <a:r>
              <a:rPr lang="en-US" b="1" dirty="0"/>
              <a:t>NO:  </a:t>
            </a:r>
            <a:r>
              <a:rPr lang="en-US" dirty="0"/>
              <a:t>In 1961 Project HARP cannon shot (400 </a:t>
            </a:r>
            <a:r>
              <a:rPr lang="en-US" dirty="0" err="1"/>
              <a:t>lb</a:t>
            </a:r>
            <a:r>
              <a:rPr lang="en-US" dirty="0"/>
              <a:t>) projectile  180 </a:t>
            </a:r>
            <a:r>
              <a:rPr lang="en-US" dirty="0" err="1"/>
              <a:t>kilometres</a:t>
            </a:r>
            <a:r>
              <a:rPr lang="en-US" dirty="0"/>
              <a:t> 1/3 of escape velocity. </a:t>
            </a:r>
            <a:r>
              <a:rPr lang="en-US" b="1" dirty="0"/>
              <a:t>25,000 Gs</a:t>
            </a:r>
          </a:p>
          <a:p>
            <a:endParaRPr lang="en-US" dirty="0"/>
          </a:p>
        </p:txBody>
      </p:sp>
      <p:pic>
        <p:nvPicPr>
          <p:cNvPr id="6146" name="Picture 2" descr="Image result for pancake">
            <a:extLst>
              <a:ext uri="{FF2B5EF4-FFF2-40B4-BE49-F238E27FC236}">
                <a16:creationId xmlns:a16="http://schemas.microsoft.com/office/drawing/2014/main" xmlns="" id="{D23C93A5-EC00-43B5-9C66-C8B92968A05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56586" y="5460445"/>
            <a:ext cx="1409700" cy="1057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15536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15115C3-441A-4FF7-985A-BC4037FD1C80}"/>
              </a:ext>
            </a:extLst>
          </p:cNvPr>
          <p:cNvSpPr txBox="1"/>
          <p:nvPr/>
        </p:nvSpPr>
        <p:spPr>
          <a:xfrm>
            <a:off x="917980" y="1182267"/>
            <a:ext cx="3564079" cy="1938992"/>
          </a:xfrm>
          <a:prstGeom prst="rect">
            <a:avLst/>
          </a:prstGeom>
          <a:noFill/>
        </p:spPr>
        <p:txBody>
          <a:bodyPr wrap="square" rtlCol="0">
            <a:spAutoFit/>
          </a:bodyPr>
          <a:lstStyle/>
          <a:p>
            <a:r>
              <a:rPr lang="en-US" sz="6000" b="1" dirty="0">
                <a:solidFill>
                  <a:schemeClr val="bg1"/>
                </a:solidFill>
              </a:rPr>
              <a:t>Second Stop??</a:t>
            </a:r>
          </a:p>
        </p:txBody>
      </p:sp>
      <p:pic>
        <p:nvPicPr>
          <p:cNvPr id="28674" name="Picture 2" descr="Image result for solar system">
            <a:extLst>
              <a:ext uri="{FF2B5EF4-FFF2-40B4-BE49-F238E27FC236}">
                <a16:creationId xmlns:a16="http://schemas.microsoft.com/office/drawing/2014/main" xmlns="" id="{400C6595-575A-4ED4-81F7-4A7DE8FD9C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3118" y="1602780"/>
            <a:ext cx="476250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39531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1866BF48-1349-464B-A07F-AC44F0708D5D}"/>
              </a:ext>
            </a:extLst>
          </p:cNvPr>
          <p:cNvPicPr>
            <a:picLocks noChangeAspect="1"/>
          </p:cNvPicPr>
          <p:nvPr/>
        </p:nvPicPr>
        <p:blipFill>
          <a:blip r:embed="rId2"/>
          <a:stretch>
            <a:fillRect/>
          </a:stretch>
        </p:blipFill>
        <p:spPr>
          <a:xfrm>
            <a:off x="2223181" y="558698"/>
            <a:ext cx="7230484" cy="3705742"/>
          </a:xfrm>
          <a:prstGeom prst="rect">
            <a:avLst/>
          </a:prstGeom>
        </p:spPr>
      </p:pic>
      <p:sp>
        <p:nvSpPr>
          <p:cNvPr id="3" name="TextBox 2">
            <a:extLst>
              <a:ext uri="{FF2B5EF4-FFF2-40B4-BE49-F238E27FC236}">
                <a16:creationId xmlns:a16="http://schemas.microsoft.com/office/drawing/2014/main" xmlns="" id="{D025D8FF-E54B-4A37-AB90-CEE268A7ADE1}"/>
              </a:ext>
            </a:extLst>
          </p:cNvPr>
          <p:cNvSpPr txBox="1"/>
          <p:nvPr/>
        </p:nvSpPr>
        <p:spPr>
          <a:xfrm>
            <a:off x="1929509" y="4923953"/>
            <a:ext cx="8128891" cy="1200329"/>
          </a:xfrm>
          <a:prstGeom prst="rect">
            <a:avLst/>
          </a:prstGeom>
          <a:noFill/>
        </p:spPr>
        <p:txBody>
          <a:bodyPr wrap="square" rtlCol="0">
            <a:spAutoFit/>
          </a:bodyPr>
          <a:lstStyle/>
          <a:p>
            <a:r>
              <a:rPr lang="en-US" dirty="0"/>
              <a:t>Liquid ocean under ice</a:t>
            </a:r>
          </a:p>
          <a:p>
            <a:r>
              <a:rPr lang="en-US" dirty="0"/>
              <a:t>Best opportunities to find life</a:t>
            </a:r>
          </a:p>
          <a:p>
            <a:r>
              <a:rPr lang="en-US" dirty="0"/>
              <a:t>Underwater habitat???</a:t>
            </a:r>
          </a:p>
          <a:p>
            <a:r>
              <a:rPr lang="en-US" dirty="0"/>
              <a:t>However, Really close to Jupiter.  Big gravity sucks in radiation</a:t>
            </a:r>
          </a:p>
        </p:txBody>
      </p:sp>
    </p:spTree>
    <p:extLst>
      <p:ext uri="{BB962C8B-B14F-4D97-AF65-F5344CB8AC3E}">
        <p14:creationId xmlns:p14="http://schemas.microsoft.com/office/powerpoint/2010/main" val="14667825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AE7C50FA-1D09-4673-9D6B-7857A20AC325}"/>
              </a:ext>
            </a:extLst>
          </p:cNvPr>
          <p:cNvPicPr>
            <a:picLocks noChangeAspect="1"/>
          </p:cNvPicPr>
          <p:nvPr/>
        </p:nvPicPr>
        <p:blipFill>
          <a:blip r:embed="rId2"/>
          <a:stretch>
            <a:fillRect/>
          </a:stretch>
        </p:blipFill>
        <p:spPr>
          <a:xfrm>
            <a:off x="2358674" y="436614"/>
            <a:ext cx="7268589" cy="3743847"/>
          </a:xfrm>
          <a:prstGeom prst="rect">
            <a:avLst/>
          </a:prstGeom>
        </p:spPr>
      </p:pic>
      <p:sp>
        <p:nvSpPr>
          <p:cNvPr id="3" name="TextBox 2">
            <a:extLst>
              <a:ext uri="{FF2B5EF4-FFF2-40B4-BE49-F238E27FC236}">
                <a16:creationId xmlns:a16="http://schemas.microsoft.com/office/drawing/2014/main" xmlns="" id="{0A59863B-8AD7-4963-BA81-EAF0E9F49C91}"/>
              </a:ext>
            </a:extLst>
          </p:cNvPr>
          <p:cNvSpPr txBox="1"/>
          <p:nvPr/>
        </p:nvSpPr>
        <p:spPr>
          <a:xfrm>
            <a:off x="2358674" y="4852379"/>
            <a:ext cx="1820114" cy="646331"/>
          </a:xfrm>
          <a:prstGeom prst="rect">
            <a:avLst/>
          </a:prstGeom>
          <a:noFill/>
        </p:spPr>
        <p:txBody>
          <a:bodyPr wrap="none" rtlCol="0">
            <a:spAutoFit/>
          </a:bodyPr>
          <a:lstStyle/>
          <a:p>
            <a:r>
              <a:rPr lang="en-US" dirty="0"/>
              <a:t>Lots of methane  </a:t>
            </a:r>
          </a:p>
          <a:p>
            <a:r>
              <a:rPr lang="en-US" dirty="0"/>
              <a:t>Great rocket fuel</a:t>
            </a:r>
          </a:p>
        </p:txBody>
      </p:sp>
    </p:spTree>
    <p:extLst>
      <p:ext uri="{BB962C8B-B14F-4D97-AF65-F5344CB8AC3E}">
        <p14:creationId xmlns:p14="http://schemas.microsoft.com/office/powerpoint/2010/main" val="38927977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15115C3-441A-4FF7-985A-BC4037FD1C80}"/>
              </a:ext>
            </a:extLst>
          </p:cNvPr>
          <p:cNvSpPr txBox="1"/>
          <p:nvPr/>
        </p:nvSpPr>
        <p:spPr>
          <a:xfrm>
            <a:off x="917980" y="1182267"/>
            <a:ext cx="3564079" cy="1938992"/>
          </a:xfrm>
          <a:prstGeom prst="rect">
            <a:avLst/>
          </a:prstGeom>
          <a:noFill/>
        </p:spPr>
        <p:txBody>
          <a:bodyPr wrap="square" rtlCol="0">
            <a:spAutoFit/>
          </a:bodyPr>
          <a:lstStyle/>
          <a:p>
            <a:r>
              <a:rPr lang="en-US" sz="6000" b="1" dirty="0">
                <a:solidFill>
                  <a:schemeClr val="bg1"/>
                </a:solidFill>
              </a:rPr>
              <a:t>After that??</a:t>
            </a:r>
          </a:p>
        </p:txBody>
      </p:sp>
      <p:pic>
        <p:nvPicPr>
          <p:cNvPr id="29698" name="Picture 2" descr="Image result for Galaxy">
            <a:extLst>
              <a:ext uri="{FF2B5EF4-FFF2-40B4-BE49-F238E27FC236}">
                <a16:creationId xmlns:a16="http://schemas.microsoft.com/office/drawing/2014/main" xmlns="" id="{A0657AA7-799E-45A7-B791-E5E59EE1D5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1961" y="763871"/>
            <a:ext cx="6499954" cy="5330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00768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D56B2D80-0251-4863-AA36-524C1829987F}"/>
              </a:ext>
            </a:extLst>
          </p:cNvPr>
          <p:cNvPicPr>
            <a:picLocks noChangeAspect="1"/>
          </p:cNvPicPr>
          <p:nvPr/>
        </p:nvPicPr>
        <p:blipFill>
          <a:blip r:embed="rId2"/>
          <a:stretch>
            <a:fillRect/>
          </a:stretch>
        </p:blipFill>
        <p:spPr>
          <a:xfrm>
            <a:off x="3651951" y="624338"/>
            <a:ext cx="7106642" cy="5849166"/>
          </a:xfrm>
          <a:prstGeom prst="rect">
            <a:avLst/>
          </a:prstGeom>
        </p:spPr>
      </p:pic>
      <p:sp>
        <p:nvSpPr>
          <p:cNvPr id="3" name="Rectangle 2">
            <a:extLst>
              <a:ext uri="{FF2B5EF4-FFF2-40B4-BE49-F238E27FC236}">
                <a16:creationId xmlns:a16="http://schemas.microsoft.com/office/drawing/2014/main" xmlns="" id="{D5380858-BF38-4F5C-86B5-2822216206ED}"/>
              </a:ext>
            </a:extLst>
          </p:cNvPr>
          <p:cNvSpPr/>
          <p:nvPr/>
        </p:nvSpPr>
        <p:spPr>
          <a:xfrm>
            <a:off x="492414" y="980818"/>
            <a:ext cx="2430667" cy="3046988"/>
          </a:xfrm>
          <a:prstGeom prst="rect">
            <a:avLst/>
          </a:prstGeom>
        </p:spPr>
        <p:txBody>
          <a:bodyPr wrap="square">
            <a:spAutoFit/>
          </a:bodyPr>
          <a:lstStyle/>
          <a:p>
            <a:r>
              <a:rPr lang="en-US" sz="2400" b="1" dirty="0">
                <a:solidFill>
                  <a:schemeClr val="bg1"/>
                </a:solidFill>
              </a:rPr>
              <a:t>We keep finding more planets in other solar systems.</a:t>
            </a:r>
          </a:p>
          <a:p>
            <a:endParaRPr lang="en-US" sz="2400" b="1" dirty="0">
              <a:solidFill>
                <a:schemeClr val="bg1"/>
              </a:solidFill>
            </a:endParaRPr>
          </a:p>
          <a:p>
            <a:r>
              <a:rPr lang="en-US" sz="2400" b="1" dirty="0">
                <a:solidFill>
                  <a:schemeClr val="bg1"/>
                </a:solidFill>
              </a:rPr>
              <a:t>How do we get there?</a:t>
            </a:r>
          </a:p>
        </p:txBody>
      </p:sp>
    </p:spTree>
    <p:extLst>
      <p:ext uri="{BB962C8B-B14F-4D97-AF65-F5344CB8AC3E}">
        <p14:creationId xmlns:p14="http://schemas.microsoft.com/office/powerpoint/2010/main" val="35482525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1594DE7D-BDF4-40AD-BC1C-3C014181759C}"/>
              </a:ext>
            </a:extLst>
          </p:cNvPr>
          <p:cNvSpPr/>
          <p:nvPr/>
        </p:nvSpPr>
        <p:spPr>
          <a:xfrm>
            <a:off x="1081757" y="984588"/>
            <a:ext cx="10655121" cy="5539978"/>
          </a:xfrm>
          <a:prstGeom prst="rect">
            <a:avLst/>
          </a:prstGeom>
        </p:spPr>
        <p:txBody>
          <a:bodyPr wrap="square">
            <a:spAutoFit/>
          </a:bodyPr>
          <a:lstStyle/>
          <a:p>
            <a:r>
              <a:rPr lang="en-US" sz="2800" b="1" dirty="0">
                <a:solidFill>
                  <a:srgbClr val="222222"/>
                </a:solidFill>
                <a:latin typeface="Roboto"/>
              </a:rPr>
              <a:t>But can we really go outside our Solar System?</a:t>
            </a:r>
          </a:p>
          <a:p>
            <a:endParaRPr lang="en-US" sz="2800" b="1" dirty="0">
              <a:solidFill>
                <a:srgbClr val="222222"/>
              </a:solidFill>
              <a:latin typeface="Roboto"/>
            </a:endParaRPr>
          </a:p>
          <a:p>
            <a:r>
              <a:rPr lang="en-US" sz="2800" b="1" dirty="0">
                <a:solidFill>
                  <a:srgbClr val="222222"/>
                </a:solidFill>
                <a:latin typeface="Roboto"/>
              </a:rPr>
              <a:t>How long would it take to travel 4 light years?</a:t>
            </a:r>
          </a:p>
          <a:p>
            <a:endParaRPr lang="en-US" b="1" dirty="0">
              <a:solidFill>
                <a:srgbClr val="222222"/>
              </a:solidFill>
              <a:latin typeface="Roboto"/>
            </a:endParaRPr>
          </a:p>
          <a:p>
            <a:endParaRPr lang="en-US" b="1" dirty="0">
              <a:solidFill>
                <a:srgbClr val="222222"/>
              </a:solidFill>
              <a:latin typeface="Roboto"/>
            </a:endParaRPr>
          </a:p>
          <a:p>
            <a:r>
              <a:rPr lang="en-US" b="1" dirty="0">
                <a:solidFill>
                  <a:srgbClr val="222222"/>
                </a:solidFill>
                <a:latin typeface="Roboto"/>
              </a:rPr>
              <a:t>There are 6 trillion miles in a light-year (approximately), so the distance we need to go is 6 trillion miles / light-year times 4 light-years, or 24 trillion miles. </a:t>
            </a:r>
          </a:p>
          <a:p>
            <a:endParaRPr lang="en-US" b="1" dirty="0">
              <a:solidFill>
                <a:srgbClr val="222222"/>
              </a:solidFill>
              <a:latin typeface="Roboto"/>
            </a:endParaRPr>
          </a:p>
          <a:p>
            <a:r>
              <a:rPr lang="en-US" b="1" dirty="0">
                <a:solidFill>
                  <a:srgbClr val="222222"/>
                </a:solidFill>
                <a:latin typeface="Roboto"/>
              </a:rPr>
              <a:t>So, this trip would take 1.2 billion hours. </a:t>
            </a:r>
          </a:p>
          <a:p>
            <a:endParaRPr lang="en-US" b="1" dirty="0">
              <a:solidFill>
                <a:srgbClr val="222222"/>
              </a:solidFill>
              <a:latin typeface="Roboto"/>
            </a:endParaRPr>
          </a:p>
          <a:p>
            <a:r>
              <a:rPr lang="en-US" b="1" dirty="0">
                <a:solidFill>
                  <a:srgbClr val="222222"/>
                </a:solidFill>
                <a:latin typeface="Roboto"/>
              </a:rPr>
              <a:t>There are 24 hours a day and 365.25 days per year, so this time in years is</a:t>
            </a:r>
          </a:p>
          <a:p>
            <a:endParaRPr lang="en-US" b="1" dirty="0">
              <a:solidFill>
                <a:srgbClr val="222222"/>
              </a:solidFill>
              <a:latin typeface="Roboto"/>
            </a:endParaRPr>
          </a:p>
          <a:p>
            <a:r>
              <a:rPr lang="en-US" sz="3600" b="1" dirty="0">
                <a:solidFill>
                  <a:srgbClr val="222222"/>
                </a:solidFill>
                <a:latin typeface="Roboto"/>
              </a:rPr>
              <a:t> 137 thousand years</a:t>
            </a:r>
          </a:p>
          <a:p>
            <a:endParaRPr lang="en-US" sz="3600" b="1" i="0" dirty="0">
              <a:solidFill>
                <a:srgbClr val="222222"/>
              </a:solidFill>
              <a:effectLst/>
              <a:latin typeface="Roboto"/>
            </a:endParaRPr>
          </a:p>
          <a:p>
            <a:r>
              <a:rPr lang="en-US" sz="3600" b="1" dirty="0">
                <a:solidFill>
                  <a:srgbClr val="222222"/>
                </a:solidFill>
                <a:latin typeface="Roboto"/>
              </a:rPr>
              <a:t>But wait…</a:t>
            </a:r>
            <a:endParaRPr lang="en-US" sz="3600" b="1" i="0" dirty="0">
              <a:solidFill>
                <a:srgbClr val="222222"/>
              </a:solidFill>
              <a:effectLst/>
              <a:latin typeface="Roboto"/>
            </a:endParaRPr>
          </a:p>
        </p:txBody>
      </p:sp>
    </p:spTree>
    <p:extLst>
      <p:ext uri="{BB962C8B-B14F-4D97-AF65-F5344CB8AC3E}">
        <p14:creationId xmlns:p14="http://schemas.microsoft.com/office/powerpoint/2010/main" val="4871274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E41FF62A-22A8-4867-8365-589D657DEED8}"/>
              </a:ext>
            </a:extLst>
          </p:cNvPr>
          <p:cNvSpPr txBox="1"/>
          <p:nvPr/>
        </p:nvSpPr>
        <p:spPr>
          <a:xfrm>
            <a:off x="5760093" y="2920834"/>
            <a:ext cx="4741220" cy="1015663"/>
          </a:xfrm>
          <a:prstGeom prst="rect">
            <a:avLst/>
          </a:prstGeom>
          <a:noFill/>
        </p:spPr>
        <p:txBody>
          <a:bodyPr wrap="square" rtlCol="0">
            <a:spAutoFit/>
          </a:bodyPr>
          <a:lstStyle/>
          <a:p>
            <a:r>
              <a:rPr lang="en-US" sz="2000" b="1" dirty="0">
                <a:solidFill>
                  <a:schemeClr val="bg1"/>
                </a:solidFill>
              </a:rPr>
              <a:t>And, if you learn about Einstein and his theories on relativity, we can shorten the trip.</a:t>
            </a:r>
          </a:p>
        </p:txBody>
      </p:sp>
      <p:pic>
        <p:nvPicPr>
          <p:cNvPr id="7" name="Picture 6">
            <a:extLst>
              <a:ext uri="{FF2B5EF4-FFF2-40B4-BE49-F238E27FC236}">
                <a16:creationId xmlns:a16="http://schemas.microsoft.com/office/drawing/2014/main" xmlns="" id="{83062351-0FF9-4135-B6E9-B45078BCFEFC}"/>
              </a:ext>
            </a:extLst>
          </p:cNvPr>
          <p:cNvPicPr>
            <a:picLocks noChangeAspect="1"/>
          </p:cNvPicPr>
          <p:nvPr/>
        </p:nvPicPr>
        <p:blipFill>
          <a:blip r:embed="rId2"/>
          <a:stretch>
            <a:fillRect/>
          </a:stretch>
        </p:blipFill>
        <p:spPr>
          <a:xfrm>
            <a:off x="630881" y="3067056"/>
            <a:ext cx="4248150" cy="3086100"/>
          </a:xfrm>
          <a:prstGeom prst="rect">
            <a:avLst/>
          </a:prstGeom>
        </p:spPr>
      </p:pic>
      <p:sp>
        <p:nvSpPr>
          <p:cNvPr id="5" name="TextBox 4">
            <a:extLst>
              <a:ext uri="{FF2B5EF4-FFF2-40B4-BE49-F238E27FC236}">
                <a16:creationId xmlns:a16="http://schemas.microsoft.com/office/drawing/2014/main" xmlns="" id="{A77F0078-A65A-4ADB-A4F6-C6F517154E4D}"/>
              </a:ext>
            </a:extLst>
          </p:cNvPr>
          <p:cNvSpPr txBox="1"/>
          <p:nvPr/>
        </p:nvSpPr>
        <p:spPr>
          <a:xfrm>
            <a:off x="664466" y="504789"/>
            <a:ext cx="8429130" cy="2923877"/>
          </a:xfrm>
          <a:prstGeom prst="rect">
            <a:avLst/>
          </a:prstGeom>
          <a:noFill/>
        </p:spPr>
        <p:txBody>
          <a:bodyPr wrap="square" rtlCol="0">
            <a:spAutoFit/>
          </a:bodyPr>
          <a:lstStyle/>
          <a:p>
            <a:r>
              <a:rPr lang="en-US" sz="3200" b="1" dirty="0">
                <a:solidFill>
                  <a:schemeClr val="bg1"/>
                </a:solidFill>
              </a:rPr>
              <a:t>New Type of engines are being conceived of all the time</a:t>
            </a:r>
          </a:p>
          <a:p>
            <a:endParaRPr lang="en-US" sz="2000" b="1" dirty="0">
              <a:solidFill>
                <a:schemeClr val="bg1"/>
              </a:solidFill>
            </a:endParaRPr>
          </a:p>
          <a:p>
            <a:r>
              <a:rPr lang="en-US" sz="2000" b="1" dirty="0">
                <a:solidFill>
                  <a:schemeClr val="bg1"/>
                </a:solidFill>
              </a:rPr>
              <a:t>Just like we went from the cannon idea to liquid engines,  there are theoretical engine ideas that can make other solar systems reachable.  </a:t>
            </a:r>
          </a:p>
          <a:p>
            <a:endParaRPr lang="en-US" sz="2000" b="1" dirty="0">
              <a:solidFill>
                <a:schemeClr val="bg1"/>
              </a:solidFill>
            </a:endParaRPr>
          </a:p>
          <a:p>
            <a:r>
              <a:rPr lang="en-US" sz="2000" b="1" dirty="0">
                <a:solidFill>
                  <a:schemeClr val="bg1"/>
                </a:solidFill>
              </a:rPr>
              <a:t>    </a:t>
            </a:r>
          </a:p>
        </p:txBody>
      </p:sp>
      <p:sp>
        <p:nvSpPr>
          <p:cNvPr id="9" name="TextBox 8">
            <a:extLst>
              <a:ext uri="{FF2B5EF4-FFF2-40B4-BE49-F238E27FC236}">
                <a16:creationId xmlns:a16="http://schemas.microsoft.com/office/drawing/2014/main" xmlns="" id="{F755D1AE-0672-4E2E-A95F-C6594021E578}"/>
              </a:ext>
            </a:extLst>
          </p:cNvPr>
          <p:cNvSpPr txBox="1"/>
          <p:nvPr/>
        </p:nvSpPr>
        <p:spPr>
          <a:xfrm>
            <a:off x="5760093" y="4459121"/>
            <a:ext cx="4741220" cy="707886"/>
          </a:xfrm>
          <a:prstGeom prst="rect">
            <a:avLst/>
          </a:prstGeom>
          <a:noFill/>
        </p:spPr>
        <p:txBody>
          <a:bodyPr wrap="square" rtlCol="0">
            <a:spAutoFit/>
          </a:bodyPr>
          <a:lstStyle/>
          <a:p>
            <a:r>
              <a:rPr lang="en-US" sz="2000" b="1" dirty="0">
                <a:solidFill>
                  <a:schemeClr val="bg1"/>
                </a:solidFill>
              </a:rPr>
              <a:t>And why does time (as we know it) matter if you can go into hibernation.</a:t>
            </a:r>
          </a:p>
        </p:txBody>
      </p:sp>
    </p:spTree>
    <p:extLst>
      <p:ext uri="{BB962C8B-B14F-4D97-AF65-F5344CB8AC3E}">
        <p14:creationId xmlns:p14="http://schemas.microsoft.com/office/powerpoint/2010/main" val="31027572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20727393-C07F-4BE0-8E66-58227F1294A3}"/>
              </a:ext>
            </a:extLst>
          </p:cNvPr>
          <p:cNvSpPr txBox="1"/>
          <p:nvPr/>
        </p:nvSpPr>
        <p:spPr>
          <a:xfrm>
            <a:off x="558924" y="1153692"/>
            <a:ext cx="11074151" cy="2554545"/>
          </a:xfrm>
          <a:prstGeom prst="rect">
            <a:avLst/>
          </a:prstGeom>
          <a:noFill/>
        </p:spPr>
        <p:txBody>
          <a:bodyPr wrap="square" rtlCol="0">
            <a:spAutoFit/>
          </a:bodyPr>
          <a:lstStyle/>
          <a:p>
            <a:r>
              <a:rPr lang="en-US" sz="3200" b="1" dirty="0">
                <a:solidFill>
                  <a:schemeClr val="bg1"/>
                </a:solidFill>
              </a:rPr>
              <a:t>Bottom Line,  the next place we go is up to you!</a:t>
            </a:r>
          </a:p>
          <a:p>
            <a:endParaRPr lang="en-US" sz="3200" b="1" dirty="0">
              <a:solidFill>
                <a:schemeClr val="bg1"/>
              </a:solidFill>
            </a:endParaRPr>
          </a:p>
          <a:p>
            <a:r>
              <a:rPr lang="en-US" sz="3200" b="1" dirty="0">
                <a:solidFill>
                  <a:schemeClr val="bg1"/>
                </a:solidFill>
              </a:rPr>
              <a:t>You are the next generation.   </a:t>
            </a:r>
          </a:p>
          <a:p>
            <a:endParaRPr lang="en-US" sz="3200" b="1" dirty="0">
              <a:solidFill>
                <a:schemeClr val="bg1"/>
              </a:solidFill>
            </a:endParaRPr>
          </a:p>
          <a:p>
            <a:r>
              <a:rPr lang="en-US" sz="3200" b="1" dirty="0">
                <a:solidFill>
                  <a:schemeClr val="bg1"/>
                </a:solidFill>
              </a:rPr>
              <a:t>No idea is too crazy.</a:t>
            </a:r>
          </a:p>
        </p:txBody>
      </p:sp>
    </p:spTree>
    <p:extLst>
      <p:ext uri="{BB962C8B-B14F-4D97-AF65-F5344CB8AC3E}">
        <p14:creationId xmlns:p14="http://schemas.microsoft.com/office/powerpoint/2010/main" val="37565611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60AFC8CF-5F7F-4C45-9DC2-C1B39CBE3BFD}"/>
              </a:ext>
            </a:extLst>
          </p:cNvPr>
          <p:cNvSpPr/>
          <p:nvPr/>
        </p:nvSpPr>
        <p:spPr>
          <a:xfrm>
            <a:off x="678866" y="1859339"/>
            <a:ext cx="6096000" cy="3416320"/>
          </a:xfrm>
          <a:prstGeom prst="rect">
            <a:avLst/>
          </a:prstGeom>
        </p:spPr>
        <p:txBody>
          <a:bodyPr>
            <a:spAutoFit/>
          </a:bodyPr>
          <a:lstStyle/>
          <a:p>
            <a:r>
              <a:rPr lang="en-US" b="1" i="0" dirty="0">
                <a:solidFill>
                  <a:srgbClr val="222222"/>
                </a:solidFill>
                <a:effectLst/>
                <a:latin typeface="Arial" panose="020B0604020202020204" pitchFamily="34" charset="0"/>
              </a:rPr>
              <a:t>Scout Homework After Camporee: </a:t>
            </a:r>
            <a:r>
              <a:rPr lang="en-US" b="0" i="0" dirty="0">
                <a:solidFill>
                  <a:srgbClr val="222222"/>
                </a:solidFill>
                <a:effectLst/>
                <a:latin typeface="Arial" panose="020B0604020202020204" pitchFamily="34" charset="0"/>
              </a:rPr>
              <a:t>  </a:t>
            </a:r>
            <a:br>
              <a:rPr lang="en-US" b="0" i="0" dirty="0">
                <a:solidFill>
                  <a:srgbClr val="222222"/>
                </a:solidFill>
                <a:effectLst/>
                <a:latin typeface="Arial" panose="020B0604020202020204" pitchFamily="34" charset="0"/>
              </a:rPr>
            </a:br>
            <a:endParaRPr lang="en-US" b="0" i="0" dirty="0">
              <a:solidFill>
                <a:srgbClr val="222222"/>
              </a:solidFill>
              <a:effectLst/>
              <a:latin typeface="Arial" panose="020B0604020202020204" pitchFamily="34" charset="0"/>
            </a:endParaRPr>
          </a:p>
          <a:p>
            <a:r>
              <a:rPr lang="en-US" b="1" i="0" dirty="0">
                <a:solidFill>
                  <a:srgbClr val="222222"/>
                </a:solidFill>
                <a:effectLst/>
                <a:latin typeface="Arial" panose="020B0604020202020204" pitchFamily="34" charset="0"/>
              </a:rPr>
              <a:t>Requirements 5</a:t>
            </a:r>
          </a:p>
          <a:p>
            <a:r>
              <a:rPr lang="en-US" b="1" dirty="0">
                <a:solidFill>
                  <a:srgbClr val="222222"/>
                </a:solidFill>
                <a:latin typeface="Arial" panose="020B0604020202020204" pitchFamily="34" charset="0"/>
              </a:rPr>
              <a:t>Requirements </a:t>
            </a:r>
            <a:r>
              <a:rPr lang="en-US" b="1" i="0" dirty="0">
                <a:solidFill>
                  <a:srgbClr val="222222"/>
                </a:solidFill>
                <a:effectLst/>
                <a:latin typeface="Arial" panose="020B0604020202020204" pitchFamily="34" charset="0"/>
              </a:rPr>
              <a:t>7</a:t>
            </a:r>
          </a:p>
          <a:p>
            <a:endParaRPr lang="en-US" b="1" dirty="0">
              <a:solidFill>
                <a:srgbClr val="222222"/>
              </a:solidFill>
              <a:latin typeface="Arial" panose="020B0604020202020204" pitchFamily="34" charset="0"/>
            </a:endParaRPr>
          </a:p>
          <a:p>
            <a:r>
              <a:rPr lang="en-US" b="1" i="0" dirty="0">
                <a:solidFill>
                  <a:srgbClr val="222222"/>
                </a:solidFill>
                <a:effectLst/>
                <a:latin typeface="Arial" panose="020B0604020202020204" pitchFamily="34" charset="0"/>
              </a:rPr>
              <a:t>Go to the web page for more information</a:t>
            </a:r>
          </a:p>
          <a:p>
            <a:endParaRPr lang="en-US" b="1" dirty="0">
              <a:solidFill>
                <a:srgbClr val="222222"/>
              </a:solidFill>
              <a:latin typeface="Arial" panose="020B0604020202020204" pitchFamily="34" charset="0"/>
            </a:endParaRPr>
          </a:p>
          <a:p>
            <a:r>
              <a:rPr lang="en-US" b="1" i="0" dirty="0">
                <a:solidFill>
                  <a:srgbClr val="222222"/>
                </a:solidFill>
                <a:effectLst/>
                <a:latin typeface="Arial" panose="020B0604020202020204" pitchFamily="34" charset="0"/>
              </a:rPr>
              <a:t>http://troop158va.org/space</a:t>
            </a:r>
          </a:p>
          <a:p>
            <a:endParaRPr lang="en-US" b="1" dirty="0">
              <a:solidFill>
                <a:srgbClr val="222222"/>
              </a:solidFill>
              <a:latin typeface="Arial" panose="020B0604020202020204" pitchFamily="34" charset="0"/>
            </a:endParaRPr>
          </a:p>
          <a:p>
            <a:endParaRPr lang="en-US" b="1" i="0" dirty="0">
              <a:solidFill>
                <a:srgbClr val="222222"/>
              </a:solidFill>
              <a:effectLst/>
              <a:latin typeface="Arial" panose="020B0604020202020204" pitchFamily="34" charset="0"/>
            </a:endParaRPr>
          </a:p>
          <a:p>
            <a:r>
              <a:rPr lang="en-US" dirty="0"/>
              <a:t>Those that did not do Requirements 2 and 8, will need to do those as well.  </a:t>
            </a:r>
            <a:endParaRPr lang="en-US" b="0" i="0" dirty="0">
              <a:solidFill>
                <a:srgbClr val="222222"/>
              </a:solidFill>
              <a:effectLst/>
              <a:latin typeface="Arial" panose="020B0604020202020204" pitchFamily="34" charset="0"/>
            </a:endParaRPr>
          </a:p>
        </p:txBody>
      </p:sp>
      <p:sp>
        <p:nvSpPr>
          <p:cNvPr id="4" name="TextBox 3">
            <a:extLst>
              <a:ext uri="{FF2B5EF4-FFF2-40B4-BE49-F238E27FC236}">
                <a16:creationId xmlns:a16="http://schemas.microsoft.com/office/drawing/2014/main" xmlns="" id="{E456786F-6C18-45FA-86B2-5CCCD71865FA}"/>
              </a:ext>
            </a:extLst>
          </p:cNvPr>
          <p:cNvSpPr txBox="1"/>
          <p:nvPr/>
        </p:nvSpPr>
        <p:spPr>
          <a:xfrm>
            <a:off x="678866" y="566678"/>
            <a:ext cx="8244591" cy="1015663"/>
          </a:xfrm>
          <a:prstGeom prst="rect">
            <a:avLst/>
          </a:prstGeom>
          <a:noFill/>
        </p:spPr>
        <p:txBody>
          <a:bodyPr wrap="square" rtlCol="0">
            <a:spAutoFit/>
          </a:bodyPr>
          <a:lstStyle/>
          <a:p>
            <a:r>
              <a:rPr lang="en-US" sz="6000" b="1" dirty="0">
                <a:solidFill>
                  <a:schemeClr val="bg1"/>
                </a:solidFill>
              </a:rPr>
              <a:t>HOME WORK</a:t>
            </a:r>
          </a:p>
        </p:txBody>
      </p:sp>
      <p:sp>
        <p:nvSpPr>
          <p:cNvPr id="6" name="TextBox 5">
            <a:extLst>
              <a:ext uri="{FF2B5EF4-FFF2-40B4-BE49-F238E27FC236}">
                <a16:creationId xmlns:a16="http://schemas.microsoft.com/office/drawing/2014/main" xmlns="" id="{331728EC-A0CA-4574-BAD5-88319FE81998}"/>
              </a:ext>
            </a:extLst>
          </p:cNvPr>
          <p:cNvSpPr txBox="1"/>
          <p:nvPr/>
        </p:nvSpPr>
        <p:spPr>
          <a:xfrm>
            <a:off x="6096000" y="1982367"/>
            <a:ext cx="5818062" cy="2062103"/>
          </a:xfrm>
          <a:prstGeom prst="rect">
            <a:avLst/>
          </a:prstGeom>
          <a:noFill/>
        </p:spPr>
        <p:txBody>
          <a:bodyPr wrap="square" rtlCol="0">
            <a:spAutoFit/>
          </a:bodyPr>
          <a:lstStyle/>
          <a:p>
            <a:r>
              <a:rPr lang="en-US" sz="3200" b="1" dirty="0">
                <a:solidFill>
                  <a:schemeClr val="bg1"/>
                </a:solidFill>
              </a:rPr>
              <a:t>I will hold onto blue cards.  I will get them to your troop via district meetings, or other means.</a:t>
            </a:r>
          </a:p>
        </p:txBody>
      </p:sp>
    </p:spTree>
    <p:extLst>
      <p:ext uri="{BB962C8B-B14F-4D97-AF65-F5344CB8AC3E}">
        <p14:creationId xmlns:p14="http://schemas.microsoft.com/office/powerpoint/2010/main" val="20445955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78209969-1F34-4F8B-B043-308F01CBD313}"/>
              </a:ext>
            </a:extLst>
          </p:cNvPr>
          <p:cNvSpPr txBox="1"/>
          <p:nvPr/>
        </p:nvSpPr>
        <p:spPr>
          <a:xfrm>
            <a:off x="1814512" y="1861511"/>
            <a:ext cx="9301163" cy="1015663"/>
          </a:xfrm>
          <a:prstGeom prst="rect">
            <a:avLst/>
          </a:prstGeom>
          <a:noFill/>
        </p:spPr>
        <p:txBody>
          <a:bodyPr wrap="square" rtlCol="0">
            <a:spAutoFit/>
          </a:bodyPr>
          <a:lstStyle/>
          <a:p>
            <a:r>
              <a:rPr lang="en-US" sz="6000" b="1" dirty="0">
                <a:solidFill>
                  <a:schemeClr val="bg1"/>
                </a:solidFill>
              </a:rPr>
              <a:t>&lt;&lt;Launch Rockets&gt;&gt;</a:t>
            </a:r>
          </a:p>
        </p:txBody>
      </p:sp>
    </p:spTree>
    <p:extLst>
      <p:ext uri="{BB962C8B-B14F-4D97-AF65-F5344CB8AC3E}">
        <p14:creationId xmlns:p14="http://schemas.microsoft.com/office/powerpoint/2010/main" val="1387282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6099F73B-8F91-4C79-AC91-2855930C043D}"/>
              </a:ext>
            </a:extLst>
          </p:cNvPr>
          <p:cNvSpPr/>
          <p:nvPr/>
        </p:nvSpPr>
        <p:spPr>
          <a:xfrm>
            <a:off x="539839" y="1277195"/>
            <a:ext cx="11112322" cy="4985980"/>
          </a:xfrm>
          <a:prstGeom prst="rect">
            <a:avLst/>
          </a:prstGeom>
        </p:spPr>
        <p:txBody>
          <a:bodyPr wrap="square">
            <a:spAutoFit/>
          </a:bodyPr>
          <a:lstStyle/>
          <a:p>
            <a:r>
              <a:rPr lang="en-US" sz="2000" b="1" dirty="0">
                <a:solidFill>
                  <a:schemeClr val="bg1"/>
                </a:solidFill>
              </a:rPr>
              <a:t>1903</a:t>
            </a:r>
            <a:r>
              <a:rPr lang="en-US" sz="2000" dirty="0">
                <a:solidFill>
                  <a:schemeClr val="bg1"/>
                </a:solidFill>
              </a:rPr>
              <a:t>	Paper mathematically demonstrates liftoff with liquid fuels</a:t>
            </a:r>
          </a:p>
          <a:p>
            <a:endParaRPr lang="en-US" sz="2000" dirty="0">
              <a:solidFill>
                <a:schemeClr val="bg1"/>
              </a:solidFill>
            </a:endParaRPr>
          </a:p>
          <a:p>
            <a:pPr lvl="1"/>
            <a:r>
              <a:rPr lang="en-US" sz="2000" dirty="0">
                <a:solidFill>
                  <a:schemeClr val="bg1"/>
                </a:solidFill>
              </a:rPr>
              <a:t>Konstantin Tsiolkovsky publishes a paper in Russia that mathematically demonstrates how to achieve liftoff with liquid fuels. He also proposes using multistage rockets, guidance systems using gyroscopes and movable fins. </a:t>
            </a:r>
          </a:p>
          <a:p>
            <a:pPr lvl="1"/>
            <a:endParaRPr lang="en-US" sz="2000" dirty="0">
              <a:solidFill>
                <a:schemeClr val="bg1"/>
              </a:solidFill>
            </a:endParaRPr>
          </a:p>
          <a:p>
            <a:pPr lvl="1"/>
            <a:r>
              <a:rPr lang="en-US" sz="2000" dirty="0">
                <a:solidFill>
                  <a:schemeClr val="bg1"/>
                </a:solidFill>
              </a:rPr>
              <a:t>His formulas for adjusting a spacecraft’s direction and speed to place it in any given orbit are still in use today.</a:t>
            </a:r>
          </a:p>
          <a:p>
            <a:endParaRPr lang="en-US" sz="2000" dirty="0">
              <a:solidFill>
                <a:schemeClr val="bg1"/>
              </a:solidFill>
            </a:endParaRPr>
          </a:p>
          <a:p>
            <a:r>
              <a:rPr lang="en-US" sz="2000" b="1" dirty="0">
                <a:solidFill>
                  <a:schemeClr val="bg1"/>
                </a:solidFill>
              </a:rPr>
              <a:t>1915</a:t>
            </a:r>
            <a:r>
              <a:rPr lang="en-US" sz="2000" dirty="0">
                <a:solidFill>
                  <a:schemeClr val="bg1"/>
                </a:solidFill>
              </a:rPr>
              <a:t>	 Robert Goddard establishes that it is possible to send a rocket to the Moon</a:t>
            </a:r>
          </a:p>
          <a:p>
            <a:endParaRPr lang="en-US" sz="2000" dirty="0">
              <a:solidFill>
                <a:schemeClr val="bg1"/>
              </a:solidFill>
            </a:endParaRPr>
          </a:p>
          <a:p>
            <a:pPr lvl="1"/>
            <a:r>
              <a:rPr lang="en-US" sz="2000" dirty="0">
                <a:solidFill>
                  <a:schemeClr val="bg1"/>
                </a:solidFill>
              </a:rPr>
              <a:t>Robert Goddard experiments with reaction propulsion in a vacuum and establishes that it is possible to send a rocket to the Moon. </a:t>
            </a:r>
          </a:p>
          <a:p>
            <a:endParaRPr lang="en-US" sz="2000" dirty="0">
              <a:solidFill>
                <a:schemeClr val="bg1"/>
              </a:solidFill>
            </a:endParaRPr>
          </a:p>
          <a:p>
            <a:pPr marL="342900" indent="-342900">
              <a:buAutoNum type="arabicPlain" startAt="1926"/>
            </a:pPr>
            <a:r>
              <a:rPr lang="en-US" sz="2000" b="1" dirty="0">
                <a:solidFill>
                  <a:schemeClr val="bg1"/>
                </a:solidFill>
              </a:rPr>
              <a:t> 	Goddard launches the first liquid-fuel rocket.</a:t>
            </a:r>
            <a:endParaRPr lang="en-US" b="1" dirty="0"/>
          </a:p>
          <a:p>
            <a:endParaRPr lang="en-US" b="1" dirty="0"/>
          </a:p>
        </p:txBody>
      </p:sp>
      <p:sp>
        <p:nvSpPr>
          <p:cNvPr id="7" name="TextBox 6">
            <a:extLst>
              <a:ext uri="{FF2B5EF4-FFF2-40B4-BE49-F238E27FC236}">
                <a16:creationId xmlns:a16="http://schemas.microsoft.com/office/drawing/2014/main" xmlns="" id="{D33C40C5-7FE8-4B38-87E4-A35691AEF34C}"/>
              </a:ext>
            </a:extLst>
          </p:cNvPr>
          <p:cNvSpPr txBox="1"/>
          <p:nvPr/>
        </p:nvSpPr>
        <p:spPr>
          <a:xfrm>
            <a:off x="779488" y="223081"/>
            <a:ext cx="10088381" cy="646331"/>
          </a:xfrm>
          <a:prstGeom prst="rect">
            <a:avLst/>
          </a:prstGeom>
          <a:noFill/>
        </p:spPr>
        <p:txBody>
          <a:bodyPr wrap="square" rtlCol="0">
            <a:spAutoFit/>
          </a:bodyPr>
          <a:lstStyle/>
          <a:p>
            <a:r>
              <a:rPr lang="en-US" sz="3600" b="1" dirty="0">
                <a:solidFill>
                  <a:schemeClr val="bg1"/>
                </a:solidFill>
              </a:rPr>
              <a:t>Early Days…</a:t>
            </a:r>
          </a:p>
        </p:txBody>
      </p:sp>
    </p:spTree>
    <p:extLst>
      <p:ext uri="{BB962C8B-B14F-4D97-AF65-F5344CB8AC3E}">
        <p14:creationId xmlns:p14="http://schemas.microsoft.com/office/powerpoint/2010/main" val="14536199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78209969-1F34-4F8B-B043-308F01CBD313}"/>
              </a:ext>
            </a:extLst>
          </p:cNvPr>
          <p:cNvSpPr txBox="1"/>
          <p:nvPr/>
        </p:nvSpPr>
        <p:spPr>
          <a:xfrm>
            <a:off x="3312826" y="2261561"/>
            <a:ext cx="6250899" cy="1938992"/>
          </a:xfrm>
          <a:prstGeom prst="rect">
            <a:avLst/>
          </a:prstGeom>
          <a:noFill/>
        </p:spPr>
        <p:txBody>
          <a:bodyPr wrap="square" rtlCol="0">
            <a:spAutoFit/>
          </a:bodyPr>
          <a:lstStyle/>
          <a:p>
            <a:r>
              <a:rPr lang="en-US" sz="6000" b="1" dirty="0">
                <a:solidFill>
                  <a:schemeClr val="bg1"/>
                </a:solidFill>
              </a:rPr>
              <a:t>Requirements</a:t>
            </a:r>
          </a:p>
          <a:p>
            <a:endParaRPr lang="en-US" sz="6000" b="1" dirty="0">
              <a:solidFill>
                <a:schemeClr val="bg1"/>
              </a:solidFill>
            </a:endParaRPr>
          </a:p>
        </p:txBody>
      </p:sp>
    </p:spTree>
    <p:extLst>
      <p:ext uri="{BB962C8B-B14F-4D97-AF65-F5344CB8AC3E}">
        <p14:creationId xmlns:p14="http://schemas.microsoft.com/office/powerpoint/2010/main" val="14375847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1DF7F991-640A-4770-A6AF-5A89862A6E89}"/>
              </a:ext>
            </a:extLst>
          </p:cNvPr>
          <p:cNvSpPr/>
          <p:nvPr/>
        </p:nvSpPr>
        <p:spPr>
          <a:xfrm>
            <a:off x="268204" y="335845"/>
            <a:ext cx="11655592" cy="5632311"/>
          </a:xfrm>
          <a:prstGeom prst="rect">
            <a:avLst/>
          </a:prstGeom>
        </p:spPr>
        <p:txBody>
          <a:bodyPr wrap="square">
            <a:spAutoFit/>
          </a:bodyPr>
          <a:lstStyle/>
          <a:p>
            <a:r>
              <a:rPr lang="en-US" b="1" dirty="0">
                <a:solidFill>
                  <a:schemeClr val="bg1"/>
                </a:solidFill>
              </a:rPr>
              <a:t>1. Tell the purpose of space exploration and include the following:</a:t>
            </a:r>
          </a:p>
          <a:p>
            <a:pPr lvl="1"/>
            <a:r>
              <a:rPr lang="en-US" b="1" dirty="0">
                <a:solidFill>
                  <a:schemeClr val="bg1"/>
                </a:solidFill>
              </a:rPr>
              <a:t>a. Historical reasons</a:t>
            </a:r>
          </a:p>
          <a:p>
            <a:pPr lvl="1"/>
            <a:r>
              <a:rPr lang="en-US" b="1" dirty="0">
                <a:solidFill>
                  <a:schemeClr val="bg1"/>
                </a:solidFill>
              </a:rPr>
              <a:t>b. Immediate goals in terms of specific knowledge</a:t>
            </a:r>
          </a:p>
          <a:p>
            <a:pPr lvl="1"/>
            <a:r>
              <a:rPr lang="en-US" b="1" dirty="0">
                <a:solidFill>
                  <a:schemeClr val="bg1"/>
                </a:solidFill>
              </a:rPr>
              <a:t>c. Benefits related to Earth resources, technology, and new products.</a:t>
            </a:r>
          </a:p>
          <a:p>
            <a:pPr lvl="1"/>
            <a:r>
              <a:rPr lang="en-US" b="1" dirty="0">
                <a:solidFill>
                  <a:schemeClr val="bg1"/>
                </a:solidFill>
              </a:rPr>
              <a:t>d. International relations and cooperation</a:t>
            </a:r>
          </a:p>
          <a:p>
            <a:r>
              <a:rPr lang="en-US" b="1" dirty="0">
                <a:solidFill>
                  <a:schemeClr val="bg1"/>
                </a:solidFill>
              </a:rPr>
              <a:t>2. Design a collector's card, with a picture on the front and information on the back, about your favorite space pioneer. Share your card and discuss four other space pioneers with your counselor.</a:t>
            </a:r>
          </a:p>
          <a:p>
            <a:endParaRPr lang="en-US" b="1" dirty="0">
              <a:solidFill>
                <a:schemeClr val="bg1"/>
              </a:solidFill>
            </a:endParaRPr>
          </a:p>
          <a:p>
            <a:r>
              <a:rPr lang="en-US" b="1" dirty="0">
                <a:solidFill>
                  <a:schemeClr val="bg1"/>
                </a:solidFill>
              </a:rPr>
              <a:t>3. Build, launch, and recover a model rocket.  Make a second launch to accomplish a specific objective Identify and explain the following rocket parts:</a:t>
            </a:r>
          </a:p>
          <a:p>
            <a:r>
              <a:rPr lang="en-US" b="1" dirty="0">
                <a:solidFill>
                  <a:schemeClr val="bg1"/>
                </a:solidFill>
              </a:rPr>
              <a:t>Body tube,  Engine mount, Fins, Igniter, Launch lug,  Nose cone, Payload, Recovery system, Rocket engine</a:t>
            </a:r>
          </a:p>
          <a:p>
            <a:endParaRPr lang="en-US" b="1" dirty="0">
              <a:solidFill>
                <a:schemeClr val="bg1"/>
              </a:solidFill>
            </a:endParaRPr>
          </a:p>
          <a:p>
            <a:r>
              <a:rPr lang="en-US" b="1" dirty="0">
                <a:solidFill>
                  <a:schemeClr val="bg1"/>
                </a:solidFill>
              </a:rPr>
              <a:t>4. Discuss and demonstrate each of the following:</a:t>
            </a:r>
          </a:p>
          <a:p>
            <a:r>
              <a:rPr lang="en-US" b="1" dirty="0">
                <a:solidFill>
                  <a:schemeClr val="bg1"/>
                </a:solidFill>
              </a:rPr>
              <a:t>a. The law of action-reaction.</a:t>
            </a:r>
          </a:p>
          <a:p>
            <a:r>
              <a:rPr lang="en-US" b="1" dirty="0">
                <a:solidFill>
                  <a:schemeClr val="bg1"/>
                </a:solidFill>
              </a:rPr>
              <a:t>b. How rocket engines work</a:t>
            </a:r>
          </a:p>
          <a:p>
            <a:r>
              <a:rPr lang="en-US" b="1" dirty="0">
                <a:solidFill>
                  <a:schemeClr val="bg1"/>
                </a:solidFill>
              </a:rPr>
              <a:t>c. How satellites stay in orbit</a:t>
            </a:r>
          </a:p>
          <a:p>
            <a:r>
              <a:rPr lang="en-US" b="1" dirty="0">
                <a:solidFill>
                  <a:schemeClr val="bg1"/>
                </a:solidFill>
              </a:rPr>
              <a:t>d. How satellite pictures of Earth and pictures of other planets are made and transmitted.</a:t>
            </a:r>
          </a:p>
          <a:p>
            <a:endParaRPr lang="en-US" dirty="0"/>
          </a:p>
          <a:p>
            <a:endParaRPr lang="en-US" dirty="0"/>
          </a:p>
        </p:txBody>
      </p:sp>
    </p:spTree>
    <p:extLst>
      <p:ext uri="{BB962C8B-B14F-4D97-AF65-F5344CB8AC3E}">
        <p14:creationId xmlns:p14="http://schemas.microsoft.com/office/powerpoint/2010/main" val="25372534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FBA3A98B-CF37-4E5C-91AD-BC24EE023ECD}"/>
              </a:ext>
            </a:extLst>
          </p:cNvPr>
          <p:cNvSpPr/>
          <p:nvPr/>
        </p:nvSpPr>
        <p:spPr>
          <a:xfrm>
            <a:off x="359764" y="113115"/>
            <a:ext cx="11677338" cy="5755422"/>
          </a:xfrm>
          <a:prstGeom prst="rect">
            <a:avLst/>
          </a:prstGeom>
        </p:spPr>
        <p:txBody>
          <a:bodyPr wrap="square">
            <a:spAutoFit/>
          </a:bodyPr>
          <a:lstStyle/>
          <a:p>
            <a:r>
              <a:rPr lang="en-US" sz="1600" b="1" dirty="0">
                <a:solidFill>
                  <a:schemeClr val="bg1"/>
                </a:solidFill>
              </a:rPr>
              <a:t>5) Do TWO of the following:</a:t>
            </a:r>
          </a:p>
          <a:p>
            <a:r>
              <a:rPr lang="en-US" sz="1600" b="1" dirty="0">
                <a:solidFill>
                  <a:schemeClr val="bg1"/>
                </a:solidFill>
              </a:rPr>
              <a:t>a. Discuss with your counselor a robotic space exploration mission and a historic crewed mission. Tell about each mission's major discoveries, its importance, and what was learned from it about the planets, moons, or regions of space explored.</a:t>
            </a:r>
          </a:p>
          <a:p>
            <a:r>
              <a:rPr lang="en-US" sz="1600" b="1" dirty="0">
                <a:solidFill>
                  <a:schemeClr val="bg1"/>
                </a:solidFill>
              </a:rPr>
              <a:t>b. Using magazine photographs, news clippings, and electronic articles (such as from the Internet), make a scrapbook about a current planetary mission.</a:t>
            </a:r>
          </a:p>
          <a:p>
            <a:r>
              <a:rPr lang="en-US" sz="1600" b="1" dirty="0">
                <a:solidFill>
                  <a:schemeClr val="bg1"/>
                </a:solidFill>
              </a:rPr>
              <a:t>c. Design a robotic mission to another planet or moon that will return samples of its surface to Earth. Name the planet or moon your spacecraft will visit. Show how your design will cope with the conditions of the planet's or moon's environment.</a:t>
            </a:r>
          </a:p>
          <a:p>
            <a:endParaRPr lang="en-US" sz="1600" b="1" dirty="0">
              <a:solidFill>
                <a:schemeClr val="bg1"/>
              </a:solidFill>
            </a:endParaRPr>
          </a:p>
          <a:p>
            <a:r>
              <a:rPr lang="en-US" sz="1600" b="1" dirty="0">
                <a:solidFill>
                  <a:schemeClr val="bg1"/>
                </a:solidFill>
              </a:rPr>
              <a:t>6) Describe the purpose and operation of ONE of the following:</a:t>
            </a:r>
          </a:p>
          <a:p>
            <a:r>
              <a:rPr lang="en-US" sz="1600" b="1" dirty="0">
                <a:solidFill>
                  <a:schemeClr val="bg1"/>
                </a:solidFill>
              </a:rPr>
              <a:t>a. Space shuttle or any other crewed orbital vehicle, whether government owned (U.S. or foreign) or commercial</a:t>
            </a:r>
          </a:p>
          <a:p>
            <a:r>
              <a:rPr lang="en-US" sz="1600" b="1" dirty="0">
                <a:solidFill>
                  <a:schemeClr val="bg1"/>
                </a:solidFill>
              </a:rPr>
              <a:t>b. International Space Station</a:t>
            </a:r>
          </a:p>
          <a:p>
            <a:endParaRPr lang="en-US" sz="1600" b="1" dirty="0">
              <a:solidFill>
                <a:schemeClr val="bg1"/>
              </a:solidFill>
            </a:endParaRPr>
          </a:p>
          <a:p>
            <a:r>
              <a:rPr lang="en-US" sz="1600" b="1" dirty="0">
                <a:solidFill>
                  <a:schemeClr val="bg1"/>
                </a:solidFill>
              </a:rPr>
              <a:t>7)Design an inhabited base located within our solar system, such as Titan, asteroids, or other locations that humans might want to explore in person. Make drawings or a model of your base. In your design, consider and plan for the following:</a:t>
            </a:r>
          </a:p>
          <a:p>
            <a:r>
              <a:rPr lang="en-US" sz="1600" b="1" dirty="0">
                <a:solidFill>
                  <a:schemeClr val="bg1"/>
                </a:solidFill>
              </a:rPr>
              <a:t>a. Source of energy</a:t>
            </a:r>
          </a:p>
          <a:p>
            <a:r>
              <a:rPr lang="en-US" sz="1600" b="1" dirty="0">
                <a:solidFill>
                  <a:schemeClr val="bg1"/>
                </a:solidFill>
              </a:rPr>
              <a:t>b. How it will be constructed</a:t>
            </a:r>
          </a:p>
          <a:p>
            <a:r>
              <a:rPr lang="en-US" sz="1600" b="1" dirty="0">
                <a:solidFill>
                  <a:schemeClr val="bg1"/>
                </a:solidFill>
              </a:rPr>
              <a:t>c. Life-support system</a:t>
            </a:r>
          </a:p>
          <a:p>
            <a:r>
              <a:rPr lang="en-US" sz="1600" b="1" dirty="0">
                <a:solidFill>
                  <a:schemeClr val="bg1"/>
                </a:solidFill>
              </a:rPr>
              <a:t>d. Purpose and function</a:t>
            </a:r>
          </a:p>
          <a:p>
            <a:r>
              <a:rPr lang="en-US" sz="1600" b="1" dirty="0">
                <a:solidFill>
                  <a:schemeClr val="bg1"/>
                </a:solidFill>
              </a:rPr>
              <a:t>8  Discuss with your counselor two possible careers in space exploration that interest you. Find out the qualifications, education, and preparation required and discuss the major responsibilities of those positions.</a:t>
            </a:r>
          </a:p>
        </p:txBody>
      </p:sp>
    </p:spTree>
    <p:extLst>
      <p:ext uri="{BB962C8B-B14F-4D97-AF65-F5344CB8AC3E}">
        <p14:creationId xmlns:p14="http://schemas.microsoft.com/office/powerpoint/2010/main" val="42613549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78209969-1F34-4F8B-B043-308F01CBD313}"/>
              </a:ext>
            </a:extLst>
          </p:cNvPr>
          <p:cNvSpPr txBox="1"/>
          <p:nvPr/>
        </p:nvSpPr>
        <p:spPr>
          <a:xfrm>
            <a:off x="4394273" y="2651305"/>
            <a:ext cx="4344993" cy="1015663"/>
          </a:xfrm>
          <a:prstGeom prst="rect">
            <a:avLst/>
          </a:prstGeom>
          <a:noFill/>
        </p:spPr>
        <p:txBody>
          <a:bodyPr wrap="square" rtlCol="0">
            <a:spAutoFit/>
          </a:bodyPr>
          <a:lstStyle/>
          <a:p>
            <a:r>
              <a:rPr lang="en-US" sz="6000" b="1" dirty="0">
                <a:solidFill>
                  <a:schemeClr val="bg1"/>
                </a:solidFill>
              </a:rPr>
              <a:t>Extras</a:t>
            </a:r>
          </a:p>
        </p:txBody>
      </p:sp>
    </p:spTree>
    <p:extLst>
      <p:ext uri="{BB962C8B-B14F-4D97-AF65-F5344CB8AC3E}">
        <p14:creationId xmlns:p14="http://schemas.microsoft.com/office/powerpoint/2010/main" val="6716042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i.redditmedia.com/H28MamiKUXGDotWJhqNWQkOtspCuwjXjWtC2AUZ76Rc.png?s=d862284e86c88767f58bc387c3a9a008">
            <a:extLst>
              <a:ext uri="{FF2B5EF4-FFF2-40B4-BE49-F238E27FC236}">
                <a16:creationId xmlns:a16="http://schemas.microsoft.com/office/drawing/2014/main" xmlns="" id="{988A6DC2-B502-430E-B92E-66B65D29B1D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85502" y="904935"/>
            <a:ext cx="6620995" cy="5048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74194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Orange tank SLS - Post-CDR.jpg">
            <a:extLst>
              <a:ext uri="{FF2B5EF4-FFF2-40B4-BE49-F238E27FC236}">
                <a16:creationId xmlns:a16="http://schemas.microsoft.com/office/drawing/2014/main" xmlns="" id="{F4EDA52D-3EA9-406E-A221-97E3726A219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58150" y="514684"/>
            <a:ext cx="2265363" cy="3923965"/>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s://upload.wikimedia.org/wikipedia/commons/7/79/Orange_tank_SLS_evolution_-_Post_CDR.jpg">
            <a:extLst>
              <a:ext uri="{FF2B5EF4-FFF2-40B4-BE49-F238E27FC236}">
                <a16:creationId xmlns:a16="http://schemas.microsoft.com/office/drawing/2014/main" xmlns="" id="{37B9F41E-061E-4118-AF57-F28C42F38F9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9506" y="566986"/>
            <a:ext cx="4880769" cy="3819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75921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iagram of orbital inclination.">
            <a:extLst>
              <a:ext uri="{FF2B5EF4-FFF2-40B4-BE49-F238E27FC236}">
                <a16:creationId xmlns:a16="http://schemas.microsoft.com/office/drawing/2014/main" xmlns="" id="{C6A850BB-1B23-4ECE-B94B-763C25FA9B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956" y="101819"/>
            <a:ext cx="6203051" cy="291596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llustration of the Molniya orbit.">
            <a:extLst>
              <a:ext uri="{FF2B5EF4-FFF2-40B4-BE49-F238E27FC236}">
                <a16:creationId xmlns:a16="http://schemas.microsoft.com/office/drawing/2014/main" xmlns="" id="{BE8289F4-2EE0-40D3-BA01-686B1C4BE1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4125" y="-17627"/>
            <a:ext cx="4457700" cy="44577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llustration of a sun synchronous orbit.">
            <a:extLst>
              <a:ext uri="{FF2B5EF4-FFF2-40B4-BE49-F238E27FC236}">
                <a16:creationId xmlns:a16="http://schemas.microsoft.com/office/drawing/2014/main" xmlns="" id="{5DB3FDFD-8A11-4173-84A1-D78622713B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789" y="4187269"/>
            <a:ext cx="6858000" cy="230505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of space junk in low Earth orbit.">
            <a:extLst>
              <a:ext uri="{FF2B5EF4-FFF2-40B4-BE49-F238E27FC236}">
                <a16:creationId xmlns:a16="http://schemas.microsoft.com/office/drawing/2014/main" xmlns="" id="{D84EA285-03DC-47FF-9ADE-5CDFFE29BBC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93030" y="4422807"/>
            <a:ext cx="2069630" cy="206963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Elliptical satellite orbit">
            <a:extLst>
              <a:ext uri="{FF2B5EF4-FFF2-40B4-BE49-F238E27FC236}">
                <a16:creationId xmlns:a16="http://schemas.microsoft.com/office/drawing/2014/main" xmlns="" id="{4D2E4C59-FCD1-4F75-81CE-68028AF451F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48429" y="1649244"/>
            <a:ext cx="380047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08509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Image result for mars missions">
            <a:extLst>
              <a:ext uri="{FF2B5EF4-FFF2-40B4-BE49-F238E27FC236}">
                <a16:creationId xmlns:a16="http://schemas.microsoft.com/office/drawing/2014/main" xmlns="" id="{7A8752DB-AA5B-4623-9492-BF0019B45E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6688" y="0"/>
            <a:ext cx="93186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6091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Sputnik at sixty: five facts to know about the worldâs first satellite">
            <a:extLst>
              <a:ext uri="{FF2B5EF4-FFF2-40B4-BE49-F238E27FC236}">
                <a16:creationId xmlns:a16="http://schemas.microsoft.com/office/drawing/2014/main" xmlns="" id="{D3086144-EFFE-41E7-9D1E-FFD8BA14C77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45621" y="691117"/>
            <a:ext cx="2540317" cy="142892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xmlns="" id="{96ACD949-2066-4B55-86A3-6821379824DD}"/>
              </a:ext>
            </a:extLst>
          </p:cNvPr>
          <p:cNvSpPr/>
          <p:nvPr/>
        </p:nvSpPr>
        <p:spPr>
          <a:xfrm>
            <a:off x="206062" y="974983"/>
            <a:ext cx="6959236" cy="923330"/>
          </a:xfrm>
          <a:prstGeom prst="rect">
            <a:avLst/>
          </a:prstGeom>
        </p:spPr>
        <p:txBody>
          <a:bodyPr wrap="square">
            <a:spAutoFit/>
          </a:bodyPr>
          <a:lstStyle/>
          <a:p>
            <a:r>
              <a:rPr lang="en-US" dirty="0"/>
              <a:t>Oct 1957 First Artificial Satellite</a:t>
            </a:r>
          </a:p>
          <a:p>
            <a:r>
              <a:rPr lang="en-US" dirty="0"/>
              <a:t>	Sputnik I, 184 pounds, Size of a Basketball, 98-minute orbit</a:t>
            </a:r>
          </a:p>
          <a:p>
            <a:endParaRPr lang="en-US" dirty="0"/>
          </a:p>
        </p:txBody>
      </p:sp>
      <p:sp>
        <p:nvSpPr>
          <p:cNvPr id="7" name="Rectangle 6">
            <a:extLst>
              <a:ext uri="{FF2B5EF4-FFF2-40B4-BE49-F238E27FC236}">
                <a16:creationId xmlns:a16="http://schemas.microsoft.com/office/drawing/2014/main" xmlns="" id="{DC253A1A-537B-4AB6-9A75-60E13909B5DC}"/>
              </a:ext>
            </a:extLst>
          </p:cNvPr>
          <p:cNvSpPr/>
          <p:nvPr/>
        </p:nvSpPr>
        <p:spPr>
          <a:xfrm>
            <a:off x="206062" y="1898313"/>
            <a:ext cx="6096000" cy="646331"/>
          </a:xfrm>
          <a:prstGeom prst="rect">
            <a:avLst/>
          </a:prstGeom>
        </p:spPr>
        <p:txBody>
          <a:bodyPr>
            <a:spAutoFit/>
          </a:bodyPr>
          <a:lstStyle/>
          <a:p>
            <a:r>
              <a:rPr lang="en-US" dirty="0"/>
              <a:t>April 1961 First human in space</a:t>
            </a:r>
          </a:p>
          <a:p>
            <a:r>
              <a:rPr lang="en-US" dirty="0"/>
              <a:t>	 Vostok I, Yuri Gagarin, One Orbit</a:t>
            </a:r>
          </a:p>
        </p:txBody>
      </p:sp>
      <p:sp>
        <p:nvSpPr>
          <p:cNvPr id="8" name="Rectangle 7">
            <a:extLst>
              <a:ext uri="{FF2B5EF4-FFF2-40B4-BE49-F238E27FC236}">
                <a16:creationId xmlns:a16="http://schemas.microsoft.com/office/drawing/2014/main" xmlns="" id="{CC479B02-8317-47E4-8FC6-0857432E80F3}"/>
              </a:ext>
            </a:extLst>
          </p:cNvPr>
          <p:cNvSpPr/>
          <p:nvPr/>
        </p:nvSpPr>
        <p:spPr>
          <a:xfrm>
            <a:off x="206062" y="2930954"/>
            <a:ext cx="7083380" cy="923330"/>
          </a:xfrm>
          <a:prstGeom prst="rect">
            <a:avLst/>
          </a:prstGeom>
        </p:spPr>
        <p:txBody>
          <a:bodyPr wrap="square">
            <a:spAutoFit/>
          </a:bodyPr>
          <a:lstStyle/>
          <a:p>
            <a:r>
              <a:rPr lang="en-US" dirty="0"/>
              <a:t>May 1961 Second human in space</a:t>
            </a:r>
          </a:p>
          <a:p>
            <a:pPr lvl="1"/>
            <a:r>
              <a:rPr lang="en-US" dirty="0"/>
              <a:t>Alan B. Shepard, Freedom 7 on Mercury-Redstone, &lt; 1 orbit</a:t>
            </a:r>
          </a:p>
        </p:txBody>
      </p:sp>
      <p:sp>
        <p:nvSpPr>
          <p:cNvPr id="9" name="Rectangle 8">
            <a:extLst>
              <a:ext uri="{FF2B5EF4-FFF2-40B4-BE49-F238E27FC236}">
                <a16:creationId xmlns:a16="http://schemas.microsoft.com/office/drawing/2014/main" xmlns="" id="{A104F50D-6B75-4C9B-AD50-7F6B39F63F59}"/>
              </a:ext>
            </a:extLst>
          </p:cNvPr>
          <p:cNvSpPr/>
          <p:nvPr/>
        </p:nvSpPr>
        <p:spPr>
          <a:xfrm>
            <a:off x="206062" y="3963595"/>
            <a:ext cx="6096000" cy="646331"/>
          </a:xfrm>
          <a:prstGeom prst="rect">
            <a:avLst/>
          </a:prstGeom>
        </p:spPr>
        <p:txBody>
          <a:bodyPr>
            <a:spAutoFit/>
          </a:bodyPr>
          <a:lstStyle/>
          <a:p>
            <a:r>
              <a:rPr lang="en-US" dirty="0"/>
              <a:t>1962  First American to circle Earth</a:t>
            </a:r>
          </a:p>
          <a:p>
            <a:r>
              <a:rPr lang="en-US" dirty="0"/>
              <a:t>	 John Glenn, Friendship 7 on Mercury 3, Orbits</a:t>
            </a:r>
          </a:p>
        </p:txBody>
      </p:sp>
      <p:sp>
        <p:nvSpPr>
          <p:cNvPr id="11" name="Rectangle 10">
            <a:extLst>
              <a:ext uri="{FF2B5EF4-FFF2-40B4-BE49-F238E27FC236}">
                <a16:creationId xmlns:a16="http://schemas.microsoft.com/office/drawing/2014/main" xmlns="" id="{66101D66-65E2-483F-8340-95887CC8365B}"/>
              </a:ext>
            </a:extLst>
          </p:cNvPr>
          <p:cNvSpPr/>
          <p:nvPr/>
        </p:nvSpPr>
        <p:spPr>
          <a:xfrm>
            <a:off x="320897" y="4973278"/>
            <a:ext cx="6394695" cy="923330"/>
          </a:xfrm>
          <a:prstGeom prst="rect">
            <a:avLst/>
          </a:prstGeom>
        </p:spPr>
        <p:txBody>
          <a:bodyPr wrap="square">
            <a:spAutoFit/>
          </a:bodyPr>
          <a:lstStyle/>
          <a:p>
            <a:r>
              <a:rPr lang="en-US" dirty="0"/>
              <a:t>1969	First person to walk on the Moon</a:t>
            </a:r>
          </a:p>
          <a:p>
            <a:pPr lvl="1"/>
            <a:r>
              <a:rPr lang="en-US" dirty="0"/>
              <a:t>Neil Armstrong becomes the first person to walk on the Moon. The first lunar landing mission, Apollo 11</a:t>
            </a:r>
          </a:p>
        </p:txBody>
      </p:sp>
      <p:pic>
        <p:nvPicPr>
          <p:cNvPr id="2050" name="Picture 2" descr="609843">
            <a:extLst>
              <a:ext uri="{FF2B5EF4-FFF2-40B4-BE49-F238E27FC236}">
                <a16:creationId xmlns:a16="http://schemas.microsoft.com/office/drawing/2014/main" xmlns="" id="{419497A6-16FD-4307-9493-0BB8635E65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8973" y="235873"/>
            <a:ext cx="2756080" cy="2204864"/>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Image result for saturn 5">
            <a:extLst>
              <a:ext uri="{FF2B5EF4-FFF2-40B4-BE49-F238E27FC236}">
                <a16:creationId xmlns:a16="http://schemas.microsoft.com/office/drawing/2014/main" xmlns="" id="{18CF45E6-BE31-4237-A648-B4A3BDDFBA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82416" y="2544644"/>
            <a:ext cx="3228975" cy="404812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xmlns="" id="{FFD4B70A-88D4-4AC6-A982-07620038ED6F}"/>
              </a:ext>
            </a:extLst>
          </p:cNvPr>
          <p:cNvSpPr txBox="1"/>
          <p:nvPr/>
        </p:nvSpPr>
        <p:spPr>
          <a:xfrm>
            <a:off x="320897" y="230820"/>
            <a:ext cx="7751541" cy="584775"/>
          </a:xfrm>
          <a:prstGeom prst="rect">
            <a:avLst/>
          </a:prstGeom>
          <a:noFill/>
        </p:spPr>
        <p:txBody>
          <a:bodyPr wrap="square" rtlCol="0">
            <a:spAutoFit/>
          </a:bodyPr>
          <a:lstStyle/>
          <a:p>
            <a:r>
              <a:rPr lang="en-US" sz="3200" dirty="0"/>
              <a:t>1</a:t>
            </a:r>
            <a:r>
              <a:rPr lang="en-US" sz="3200" baseline="30000" dirty="0"/>
              <a:t>st</a:t>
            </a:r>
            <a:r>
              <a:rPr lang="en-US" sz="3200" dirty="0"/>
              <a:t> Space Age: </a:t>
            </a:r>
            <a:r>
              <a:rPr lang="en-US" sz="3200" b="1" dirty="0">
                <a:solidFill>
                  <a:srgbClr val="FF0000"/>
                </a:solidFill>
              </a:rPr>
              <a:t>Competition (bad)</a:t>
            </a:r>
          </a:p>
        </p:txBody>
      </p:sp>
      <p:pic>
        <p:nvPicPr>
          <p:cNvPr id="2053" name="Picture 5" descr="spacer">
            <a:extLst>
              <a:ext uri="{FF2B5EF4-FFF2-40B4-BE49-F238E27FC236}">
                <a16:creationId xmlns:a16="http://schemas.microsoft.com/office/drawing/2014/main" xmlns="" id="{3BF8F207-1074-4E57-82D4-1C9A0B9793E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525" cy="4762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spacer">
            <a:extLst>
              <a:ext uri="{FF2B5EF4-FFF2-40B4-BE49-F238E27FC236}">
                <a16:creationId xmlns:a16="http://schemas.microsoft.com/office/drawing/2014/main" xmlns="" id="{3B6C69E5-40CB-4872-8D9C-7CEBDCC953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525" cy="47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4779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3E41CE70-8D4C-4AC2-860C-98CCF57ADEB2}"/>
              </a:ext>
            </a:extLst>
          </p:cNvPr>
          <p:cNvSpPr/>
          <p:nvPr/>
        </p:nvSpPr>
        <p:spPr>
          <a:xfrm>
            <a:off x="646090" y="1012578"/>
            <a:ext cx="8842684" cy="1477328"/>
          </a:xfrm>
          <a:prstGeom prst="rect">
            <a:avLst/>
          </a:prstGeom>
        </p:spPr>
        <p:txBody>
          <a:bodyPr wrap="square">
            <a:spAutoFit/>
          </a:bodyPr>
          <a:lstStyle/>
          <a:p>
            <a:pPr marL="342900" indent="-342900">
              <a:buAutoNum type="arabicPlain" startAt="1972"/>
            </a:pPr>
            <a:r>
              <a:rPr lang="en-US" dirty="0"/>
              <a:t>, 1973, 1974 Pioneer 10,12,12 sent to the outer solar system</a:t>
            </a:r>
          </a:p>
          <a:p>
            <a:r>
              <a:rPr lang="en-US" dirty="0"/>
              <a:t>1975	Viking 1, Viking 2 sent to Mars</a:t>
            </a:r>
          </a:p>
          <a:p>
            <a:r>
              <a:rPr lang="en-US" dirty="0"/>
              <a:t>1977	Voyager I and Voyager 2 are launched on trajectories that take them to Jupiter and Saturn</a:t>
            </a:r>
          </a:p>
          <a:p>
            <a:endParaRPr lang="en-US" dirty="0"/>
          </a:p>
        </p:txBody>
      </p:sp>
      <p:sp>
        <p:nvSpPr>
          <p:cNvPr id="21" name="TextBox 20">
            <a:extLst>
              <a:ext uri="{FF2B5EF4-FFF2-40B4-BE49-F238E27FC236}">
                <a16:creationId xmlns:a16="http://schemas.microsoft.com/office/drawing/2014/main" xmlns="" id="{D51F7F0B-9ADC-430D-8921-C694DD66FA15}"/>
              </a:ext>
            </a:extLst>
          </p:cNvPr>
          <p:cNvSpPr txBox="1"/>
          <p:nvPr/>
        </p:nvSpPr>
        <p:spPr>
          <a:xfrm>
            <a:off x="320898" y="230820"/>
            <a:ext cx="4632807" cy="584775"/>
          </a:xfrm>
          <a:prstGeom prst="rect">
            <a:avLst/>
          </a:prstGeom>
          <a:noFill/>
        </p:spPr>
        <p:txBody>
          <a:bodyPr wrap="none" rtlCol="0">
            <a:spAutoFit/>
          </a:bodyPr>
          <a:lstStyle/>
          <a:p>
            <a:r>
              <a:rPr lang="en-US" sz="3200" dirty="0"/>
              <a:t>2</a:t>
            </a:r>
            <a:r>
              <a:rPr lang="en-US" sz="3200" baseline="30000" dirty="0"/>
              <a:t>nd</a:t>
            </a:r>
            <a:r>
              <a:rPr lang="en-US" sz="3200" dirty="0"/>
              <a:t> Space Age: </a:t>
            </a:r>
            <a:r>
              <a:rPr lang="en-US" sz="3200" b="1" dirty="0">
                <a:solidFill>
                  <a:srgbClr val="FF0000"/>
                </a:solidFill>
              </a:rPr>
              <a:t>Exploration</a:t>
            </a:r>
          </a:p>
        </p:txBody>
      </p:sp>
      <p:sp>
        <p:nvSpPr>
          <p:cNvPr id="22" name="TextBox 21">
            <a:extLst>
              <a:ext uri="{FF2B5EF4-FFF2-40B4-BE49-F238E27FC236}">
                <a16:creationId xmlns:a16="http://schemas.microsoft.com/office/drawing/2014/main" xmlns="" id="{156582EB-5D42-411F-8205-0F40F573FFDD}"/>
              </a:ext>
            </a:extLst>
          </p:cNvPr>
          <p:cNvSpPr txBox="1"/>
          <p:nvPr/>
        </p:nvSpPr>
        <p:spPr>
          <a:xfrm>
            <a:off x="320897" y="2358303"/>
            <a:ext cx="5101461" cy="584775"/>
          </a:xfrm>
          <a:prstGeom prst="rect">
            <a:avLst/>
          </a:prstGeom>
          <a:noFill/>
        </p:spPr>
        <p:txBody>
          <a:bodyPr wrap="none" rtlCol="0">
            <a:spAutoFit/>
          </a:bodyPr>
          <a:lstStyle/>
          <a:p>
            <a:r>
              <a:rPr lang="en-US" sz="3200" dirty="0"/>
              <a:t>3rd Space Age: </a:t>
            </a:r>
            <a:r>
              <a:rPr lang="en-US" sz="3200" b="1" dirty="0">
                <a:solidFill>
                  <a:srgbClr val="FF0000"/>
                </a:solidFill>
              </a:rPr>
              <a:t>Advancement</a:t>
            </a:r>
          </a:p>
        </p:txBody>
      </p:sp>
      <p:sp>
        <p:nvSpPr>
          <p:cNvPr id="5" name="Rectangle 4">
            <a:extLst>
              <a:ext uri="{FF2B5EF4-FFF2-40B4-BE49-F238E27FC236}">
                <a16:creationId xmlns:a16="http://schemas.microsoft.com/office/drawing/2014/main" xmlns="" id="{BC038791-CD3D-4052-97EE-B41E8C20A7A1}"/>
              </a:ext>
            </a:extLst>
          </p:cNvPr>
          <p:cNvSpPr/>
          <p:nvPr/>
        </p:nvSpPr>
        <p:spPr>
          <a:xfrm>
            <a:off x="793141" y="2991593"/>
            <a:ext cx="6096000" cy="1200329"/>
          </a:xfrm>
          <a:prstGeom prst="rect">
            <a:avLst/>
          </a:prstGeom>
        </p:spPr>
        <p:txBody>
          <a:bodyPr wrap="square">
            <a:spAutoFit/>
          </a:bodyPr>
          <a:lstStyle/>
          <a:p>
            <a:pPr marL="342900" indent="-342900">
              <a:buAutoNum type="arabicPlain" startAt="1981"/>
            </a:pPr>
            <a:r>
              <a:rPr lang="en-US" dirty="0"/>
              <a:t>Space Shuttle Columbia is launched</a:t>
            </a:r>
          </a:p>
          <a:p>
            <a:r>
              <a:rPr lang="en-US" dirty="0"/>
              <a:t>	Reusability,</a:t>
            </a:r>
          </a:p>
          <a:p>
            <a:r>
              <a:rPr lang="en-US" dirty="0"/>
              <a:t>	Solid Rocket Boosters</a:t>
            </a:r>
          </a:p>
          <a:p>
            <a:endParaRPr lang="en-US" dirty="0"/>
          </a:p>
        </p:txBody>
      </p:sp>
      <p:sp>
        <p:nvSpPr>
          <p:cNvPr id="24" name="TextBox 23">
            <a:extLst>
              <a:ext uri="{FF2B5EF4-FFF2-40B4-BE49-F238E27FC236}">
                <a16:creationId xmlns:a16="http://schemas.microsoft.com/office/drawing/2014/main" xmlns="" id="{345EF96B-73CF-4CA7-8A37-585F3B06825E}"/>
              </a:ext>
            </a:extLst>
          </p:cNvPr>
          <p:cNvSpPr txBox="1"/>
          <p:nvPr/>
        </p:nvSpPr>
        <p:spPr>
          <a:xfrm>
            <a:off x="320897" y="4123269"/>
            <a:ext cx="4854021" cy="584775"/>
          </a:xfrm>
          <a:prstGeom prst="rect">
            <a:avLst/>
          </a:prstGeom>
          <a:noFill/>
        </p:spPr>
        <p:txBody>
          <a:bodyPr wrap="none" rtlCol="0">
            <a:spAutoFit/>
          </a:bodyPr>
          <a:lstStyle/>
          <a:p>
            <a:r>
              <a:rPr lang="en-US" sz="3200" dirty="0"/>
              <a:t>4th Space Age: </a:t>
            </a:r>
            <a:r>
              <a:rPr lang="en-US" sz="3200" b="1" dirty="0">
                <a:solidFill>
                  <a:srgbClr val="FF0000"/>
                </a:solidFill>
              </a:rPr>
              <a:t>Cooperation</a:t>
            </a:r>
          </a:p>
        </p:txBody>
      </p:sp>
      <p:sp>
        <p:nvSpPr>
          <p:cNvPr id="6" name="Rectangle 5">
            <a:extLst>
              <a:ext uri="{FF2B5EF4-FFF2-40B4-BE49-F238E27FC236}">
                <a16:creationId xmlns:a16="http://schemas.microsoft.com/office/drawing/2014/main" xmlns="" id="{F6011C79-9807-4E5C-9833-90176CE3BB34}"/>
              </a:ext>
            </a:extLst>
          </p:cNvPr>
          <p:cNvSpPr/>
          <p:nvPr/>
        </p:nvSpPr>
        <p:spPr>
          <a:xfrm>
            <a:off x="793141" y="4822863"/>
            <a:ext cx="6096000" cy="1200329"/>
          </a:xfrm>
          <a:prstGeom prst="rect">
            <a:avLst/>
          </a:prstGeom>
        </p:spPr>
        <p:txBody>
          <a:bodyPr>
            <a:spAutoFit/>
          </a:bodyPr>
          <a:lstStyle/>
          <a:p>
            <a:r>
              <a:rPr lang="en-US" dirty="0"/>
              <a:t>1990	Hubble Space Telescope</a:t>
            </a:r>
          </a:p>
          <a:p>
            <a:r>
              <a:rPr lang="en-US" dirty="0"/>
              <a:t>1998	First Parts of International Space Station </a:t>
            </a:r>
          </a:p>
          <a:p>
            <a:r>
              <a:rPr lang="en-US" dirty="0"/>
              <a:t>2000	Expedition One to The International Space Station</a:t>
            </a:r>
          </a:p>
        </p:txBody>
      </p:sp>
      <p:pic>
        <p:nvPicPr>
          <p:cNvPr id="4097" name="Picture 1" descr="spacer">
            <a:extLst>
              <a:ext uri="{FF2B5EF4-FFF2-40B4-BE49-F238E27FC236}">
                <a16:creationId xmlns:a16="http://schemas.microsoft.com/office/drawing/2014/main" xmlns="" id="{A510CFB5-38F4-4B9B-AD07-BDF3784B98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25" cy="47625"/>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spacer">
            <a:extLst>
              <a:ext uri="{FF2B5EF4-FFF2-40B4-BE49-F238E27FC236}">
                <a16:creationId xmlns:a16="http://schemas.microsoft.com/office/drawing/2014/main" xmlns="" id="{F293A4AB-AA07-42B8-AE29-53A5F6B157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25" cy="47625"/>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spacer">
            <a:extLst>
              <a:ext uri="{FF2B5EF4-FFF2-40B4-BE49-F238E27FC236}">
                <a16:creationId xmlns:a16="http://schemas.microsoft.com/office/drawing/2014/main" xmlns="" id="{B2CA3D69-C0B2-49BD-AD35-6EB5FF31F6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25" cy="4762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spacer">
            <a:extLst>
              <a:ext uri="{FF2B5EF4-FFF2-40B4-BE49-F238E27FC236}">
                <a16:creationId xmlns:a16="http://schemas.microsoft.com/office/drawing/2014/main" xmlns="" id="{00986669-4C39-40C0-8F44-E07E3AF3B4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25" cy="47625"/>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spacer">
            <a:extLst>
              <a:ext uri="{FF2B5EF4-FFF2-40B4-BE49-F238E27FC236}">
                <a16:creationId xmlns:a16="http://schemas.microsoft.com/office/drawing/2014/main" xmlns="" id="{DCAEA72D-0F8B-4CF2-B08A-0A33B666E4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25" cy="4762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spacer">
            <a:extLst>
              <a:ext uri="{FF2B5EF4-FFF2-40B4-BE49-F238E27FC236}">
                <a16:creationId xmlns:a16="http://schemas.microsoft.com/office/drawing/2014/main" xmlns="" id="{6C90E36A-D97E-4569-9A60-6108A0D4F9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25" cy="47625"/>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descr="spacer">
            <a:extLst>
              <a:ext uri="{FF2B5EF4-FFF2-40B4-BE49-F238E27FC236}">
                <a16:creationId xmlns:a16="http://schemas.microsoft.com/office/drawing/2014/main" xmlns="" id="{EBF2E9B8-B6EA-476D-B29F-E84840F768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25" cy="47625"/>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spacer">
            <a:extLst>
              <a:ext uri="{FF2B5EF4-FFF2-40B4-BE49-F238E27FC236}">
                <a16:creationId xmlns:a16="http://schemas.microsoft.com/office/drawing/2014/main" xmlns="" id="{6BF965F7-8122-48E8-A0AB-BCA136B2E4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25" cy="47625"/>
          </a:xfrm>
          <a:prstGeom prst="rect">
            <a:avLst/>
          </a:prstGeom>
          <a:noFill/>
          <a:extLst>
            <a:ext uri="{909E8E84-426E-40DD-AFC4-6F175D3DCCD1}">
              <a14:hiddenFill xmlns:a14="http://schemas.microsoft.com/office/drawing/2010/main">
                <a:solidFill>
                  <a:srgbClr val="FFFFFF"/>
                </a:solidFill>
              </a14:hiddenFill>
            </a:ext>
          </a:extLst>
        </p:spPr>
      </p:pic>
      <p:pic>
        <p:nvPicPr>
          <p:cNvPr id="4105" name="Picture 9" descr="spacer">
            <a:extLst>
              <a:ext uri="{FF2B5EF4-FFF2-40B4-BE49-F238E27FC236}">
                <a16:creationId xmlns:a16="http://schemas.microsoft.com/office/drawing/2014/main" xmlns="" id="{AC4207DC-6649-4A9A-B66E-FB6677A405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25" cy="47625"/>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spacer">
            <a:extLst>
              <a:ext uri="{FF2B5EF4-FFF2-40B4-BE49-F238E27FC236}">
                <a16:creationId xmlns:a16="http://schemas.microsoft.com/office/drawing/2014/main" xmlns="" id="{982D2782-687C-4A81-8E67-5A417DFDE8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25" cy="47625"/>
          </a:xfrm>
          <a:prstGeom prst="rect">
            <a:avLst/>
          </a:prstGeom>
          <a:noFill/>
          <a:extLst>
            <a:ext uri="{909E8E84-426E-40DD-AFC4-6F175D3DCCD1}">
              <a14:hiddenFill xmlns:a14="http://schemas.microsoft.com/office/drawing/2010/main">
                <a:solidFill>
                  <a:srgbClr val="FFFFFF"/>
                </a:solidFill>
              </a14:hiddenFill>
            </a:ext>
          </a:extLst>
        </p:spPr>
      </p:pic>
      <p:pic>
        <p:nvPicPr>
          <p:cNvPr id="4107" name="Picture 11" descr="spacer">
            <a:extLst>
              <a:ext uri="{FF2B5EF4-FFF2-40B4-BE49-F238E27FC236}">
                <a16:creationId xmlns:a16="http://schemas.microsoft.com/office/drawing/2014/main" xmlns="" id="{59B9770D-B1F3-48AA-A620-0FFF2AE539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25" cy="47625"/>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spacer">
            <a:extLst>
              <a:ext uri="{FF2B5EF4-FFF2-40B4-BE49-F238E27FC236}">
                <a16:creationId xmlns:a16="http://schemas.microsoft.com/office/drawing/2014/main" xmlns="" id="{E6316534-1E31-4D5A-A53B-96EB40C972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25" cy="47625"/>
          </a:xfrm>
          <a:prstGeom prst="rect">
            <a:avLst/>
          </a:prstGeom>
          <a:noFill/>
          <a:extLst>
            <a:ext uri="{909E8E84-426E-40DD-AFC4-6F175D3DCCD1}">
              <a14:hiddenFill xmlns:a14="http://schemas.microsoft.com/office/drawing/2010/main">
                <a:solidFill>
                  <a:srgbClr val="FFFFFF"/>
                </a:solidFill>
              </a14:hiddenFill>
            </a:ext>
          </a:extLst>
        </p:spPr>
      </p:pic>
      <p:pic>
        <p:nvPicPr>
          <p:cNvPr id="4109" name="Picture 13" descr="spacer">
            <a:extLst>
              <a:ext uri="{FF2B5EF4-FFF2-40B4-BE49-F238E27FC236}">
                <a16:creationId xmlns:a16="http://schemas.microsoft.com/office/drawing/2014/main" xmlns="" id="{3371957A-1464-4A39-9F8D-267214509B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25" cy="47625"/>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spacer">
            <a:extLst>
              <a:ext uri="{FF2B5EF4-FFF2-40B4-BE49-F238E27FC236}">
                <a16:creationId xmlns:a16="http://schemas.microsoft.com/office/drawing/2014/main" xmlns="" id="{1AFAC8DF-9288-4680-A6A7-8802B5EC46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25" cy="47625"/>
          </a:xfrm>
          <a:prstGeom prst="rect">
            <a:avLst/>
          </a:prstGeom>
          <a:noFill/>
          <a:extLst>
            <a:ext uri="{909E8E84-426E-40DD-AFC4-6F175D3DCCD1}">
              <a14:hiddenFill xmlns:a14="http://schemas.microsoft.com/office/drawing/2010/main">
                <a:solidFill>
                  <a:srgbClr val="FFFFFF"/>
                </a:solidFill>
              </a14:hiddenFill>
            </a:ext>
          </a:extLst>
        </p:spPr>
      </p:pic>
      <p:pic>
        <p:nvPicPr>
          <p:cNvPr id="4111" name="Picture 15" descr="spacer">
            <a:extLst>
              <a:ext uri="{FF2B5EF4-FFF2-40B4-BE49-F238E27FC236}">
                <a16:creationId xmlns:a16="http://schemas.microsoft.com/office/drawing/2014/main" xmlns="" id="{C8FF3706-C4AE-435B-8C76-DBDC016D01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25" cy="47625"/>
          </a:xfrm>
          <a:prstGeom prst="rect">
            <a:avLst/>
          </a:prstGeom>
          <a:noFill/>
          <a:extLst>
            <a:ext uri="{909E8E84-426E-40DD-AFC4-6F175D3DCCD1}">
              <a14:hiddenFill xmlns:a14="http://schemas.microsoft.com/office/drawing/2010/main">
                <a:solidFill>
                  <a:srgbClr val="FFFFFF"/>
                </a:solidFill>
              </a14:hiddenFill>
            </a:ext>
          </a:extLst>
        </p:spPr>
      </p:pic>
      <p:pic>
        <p:nvPicPr>
          <p:cNvPr id="4112" name="Picture 16" descr="spacer">
            <a:extLst>
              <a:ext uri="{FF2B5EF4-FFF2-40B4-BE49-F238E27FC236}">
                <a16:creationId xmlns:a16="http://schemas.microsoft.com/office/drawing/2014/main" xmlns="" id="{583E138C-9AB9-477F-8B15-FAF2B61F4D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25" cy="47625"/>
          </a:xfrm>
          <a:prstGeom prst="rect">
            <a:avLst/>
          </a:prstGeom>
          <a:noFill/>
          <a:extLst>
            <a:ext uri="{909E8E84-426E-40DD-AFC4-6F175D3DCCD1}">
              <a14:hiddenFill xmlns:a14="http://schemas.microsoft.com/office/drawing/2010/main">
                <a:solidFill>
                  <a:srgbClr val="FFFFFF"/>
                </a:solidFill>
              </a14:hiddenFill>
            </a:ext>
          </a:extLst>
        </p:spPr>
      </p:pic>
      <p:pic>
        <p:nvPicPr>
          <p:cNvPr id="4114" name="Picture 18" descr="Image result for space station">
            <a:extLst>
              <a:ext uri="{FF2B5EF4-FFF2-40B4-BE49-F238E27FC236}">
                <a16:creationId xmlns:a16="http://schemas.microsoft.com/office/drawing/2014/main" xmlns="" id="{66FF2E06-F911-4FA0-954F-920C53D89D0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56680" y="3752465"/>
            <a:ext cx="4189230" cy="2670820"/>
          </a:xfrm>
          <a:prstGeom prst="rect">
            <a:avLst/>
          </a:prstGeom>
          <a:noFill/>
          <a:extLst>
            <a:ext uri="{909E8E84-426E-40DD-AFC4-6F175D3DCCD1}">
              <a14:hiddenFill xmlns:a14="http://schemas.microsoft.com/office/drawing/2010/main">
                <a:solidFill>
                  <a:srgbClr val="FFFFFF"/>
                </a:solidFill>
              </a14:hiddenFill>
            </a:ext>
          </a:extLst>
        </p:spPr>
      </p:pic>
      <p:pic>
        <p:nvPicPr>
          <p:cNvPr id="4116" name="Picture 20" descr="Image result for space shuttle">
            <a:extLst>
              <a:ext uri="{FF2B5EF4-FFF2-40B4-BE49-F238E27FC236}">
                <a16:creationId xmlns:a16="http://schemas.microsoft.com/office/drawing/2014/main" xmlns="" id="{867D1AAD-9A6B-43AF-9324-BC2FA9316BC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73789" y="727515"/>
            <a:ext cx="1897313" cy="2970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7911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3E41CE70-8D4C-4AC2-860C-98CCF57ADEB2}"/>
              </a:ext>
            </a:extLst>
          </p:cNvPr>
          <p:cNvSpPr/>
          <p:nvPr/>
        </p:nvSpPr>
        <p:spPr>
          <a:xfrm>
            <a:off x="456842" y="3158146"/>
            <a:ext cx="5229584" cy="2954655"/>
          </a:xfrm>
          <a:prstGeom prst="rect">
            <a:avLst/>
          </a:prstGeom>
        </p:spPr>
        <p:txBody>
          <a:bodyPr wrap="square">
            <a:spAutoFit/>
          </a:bodyPr>
          <a:lstStyle/>
          <a:p>
            <a:r>
              <a:rPr lang="en-US" sz="2400" dirty="0"/>
              <a:t>Competition in a good way</a:t>
            </a:r>
          </a:p>
          <a:p>
            <a:endParaRPr lang="en-US" sz="2400" dirty="0"/>
          </a:p>
          <a:p>
            <a:r>
              <a:rPr lang="en-US" sz="2400" dirty="0"/>
              <a:t>Companies see profit in space and are motivated</a:t>
            </a:r>
          </a:p>
          <a:p>
            <a:endParaRPr lang="en-US" sz="2400" dirty="0"/>
          </a:p>
          <a:p>
            <a:r>
              <a:rPr lang="en-US" sz="2400" dirty="0"/>
              <a:t>Advancements are now coming faster and faster.</a:t>
            </a:r>
          </a:p>
          <a:p>
            <a:endParaRPr lang="en-US" dirty="0"/>
          </a:p>
        </p:txBody>
      </p:sp>
      <p:sp>
        <p:nvSpPr>
          <p:cNvPr id="21" name="TextBox 20">
            <a:extLst>
              <a:ext uri="{FF2B5EF4-FFF2-40B4-BE49-F238E27FC236}">
                <a16:creationId xmlns:a16="http://schemas.microsoft.com/office/drawing/2014/main" xmlns="" id="{D51F7F0B-9ADC-430D-8921-C694DD66FA15}"/>
              </a:ext>
            </a:extLst>
          </p:cNvPr>
          <p:cNvSpPr txBox="1"/>
          <p:nvPr/>
        </p:nvSpPr>
        <p:spPr>
          <a:xfrm>
            <a:off x="320898" y="230820"/>
            <a:ext cx="7385355" cy="2554545"/>
          </a:xfrm>
          <a:prstGeom prst="rect">
            <a:avLst/>
          </a:prstGeom>
          <a:noFill/>
        </p:spPr>
        <p:txBody>
          <a:bodyPr wrap="none" rtlCol="0">
            <a:spAutoFit/>
          </a:bodyPr>
          <a:lstStyle/>
          <a:p>
            <a:r>
              <a:rPr lang="en-US" sz="3200" dirty="0"/>
              <a:t>5th Space Age: </a:t>
            </a:r>
            <a:r>
              <a:rPr lang="en-US" sz="3200" b="1" dirty="0">
                <a:solidFill>
                  <a:srgbClr val="FF0000"/>
                </a:solidFill>
              </a:rPr>
              <a:t> </a:t>
            </a:r>
          </a:p>
          <a:p>
            <a:r>
              <a:rPr lang="en-US" sz="3200" b="1" dirty="0">
                <a:solidFill>
                  <a:srgbClr val="FF0000"/>
                </a:solidFill>
              </a:rPr>
              <a:t>(Now)</a:t>
            </a:r>
          </a:p>
          <a:p>
            <a:endParaRPr lang="en-US" sz="3200" b="1" dirty="0">
              <a:solidFill>
                <a:srgbClr val="FF0000"/>
              </a:solidFill>
            </a:endParaRPr>
          </a:p>
          <a:p>
            <a:r>
              <a:rPr lang="en-US" sz="3200" b="1" dirty="0">
                <a:solidFill>
                  <a:srgbClr val="FF0000"/>
                </a:solidFill>
              </a:rPr>
              <a:t>Commercialization and privatization</a:t>
            </a:r>
          </a:p>
          <a:p>
            <a:r>
              <a:rPr lang="en-US" sz="3200" b="1" dirty="0">
                <a:solidFill>
                  <a:srgbClr val="FF0000"/>
                </a:solidFill>
              </a:rPr>
              <a:t>(good)</a:t>
            </a:r>
          </a:p>
        </p:txBody>
      </p:sp>
      <p:pic>
        <p:nvPicPr>
          <p:cNvPr id="4097" name="Picture 1" descr="spacer">
            <a:extLst>
              <a:ext uri="{FF2B5EF4-FFF2-40B4-BE49-F238E27FC236}">
                <a16:creationId xmlns:a16="http://schemas.microsoft.com/office/drawing/2014/main" xmlns="" id="{A510CFB5-38F4-4B9B-AD07-BDF3784B98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25" cy="47625"/>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spacer">
            <a:extLst>
              <a:ext uri="{FF2B5EF4-FFF2-40B4-BE49-F238E27FC236}">
                <a16:creationId xmlns:a16="http://schemas.microsoft.com/office/drawing/2014/main" xmlns="" id="{F293A4AB-AA07-42B8-AE29-53A5F6B157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25" cy="47625"/>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spacer">
            <a:extLst>
              <a:ext uri="{FF2B5EF4-FFF2-40B4-BE49-F238E27FC236}">
                <a16:creationId xmlns:a16="http://schemas.microsoft.com/office/drawing/2014/main" xmlns="" id="{B2CA3D69-C0B2-49BD-AD35-6EB5FF31F6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25" cy="4762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spacer">
            <a:extLst>
              <a:ext uri="{FF2B5EF4-FFF2-40B4-BE49-F238E27FC236}">
                <a16:creationId xmlns:a16="http://schemas.microsoft.com/office/drawing/2014/main" xmlns="" id="{00986669-4C39-40C0-8F44-E07E3AF3B4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25" cy="47625"/>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spacer">
            <a:extLst>
              <a:ext uri="{FF2B5EF4-FFF2-40B4-BE49-F238E27FC236}">
                <a16:creationId xmlns:a16="http://schemas.microsoft.com/office/drawing/2014/main" xmlns="" id="{DCAEA72D-0F8B-4CF2-B08A-0A33B666E4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25" cy="4762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spacer">
            <a:extLst>
              <a:ext uri="{FF2B5EF4-FFF2-40B4-BE49-F238E27FC236}">
                <a16:creationId xmlns:a16="http://schemas.microsoft.com/office/drawing/2014/main" xmlns="" id="{6C90E36A-D97E-4569-9A60-6108A0D4F9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25" cy="47625"/>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descr="spacer">
            <a:extLst>
              <a:ext uri="{FF2B5EF4-FFF2-40B4-BE49-F238E27FC236}">
                <a16:creationId xmlns:a16="http://schemas.microsoft.com/office/drawing/2014/main" xmlns="" id="{EBF2E9B8-B6EA-476D-B29F-E84840F768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25" cy="47625"/>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spacer">
            <a:extLst>
              <a:ext uri="{FF2B5EF4-FFF2-40B4-BE49-F238E27FC236}">
                <a16:creationId xmlns:a16="http://schemas.microsoft.com/office/drawing/2014/main" xmlns="" id="{6BF965F7-8122-48E8-A0AB-BCA136B2E4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25" cy="47625"/>
          </a:xfrm>
          <a:prstGeom prst="rect">
            <a:avLst/>
          </a:prstGeom>
          <a:noFill/>
          <a:extLst>
            <a:ext uri="{909E8E84-426E-40DD-AFC4-6F175D3DCCD1}">
              <a14:hiddenFill xmlns:a14="http://schemas.microsoft.com/office/drawing/2010/main">
                <a:solidFill>
                  <a:srgbClr val="FFFFFF"/>
                </a:solidFill>
              </a14:hiddenFill>
            </a:ext>
          </a:extLst>
        </p:spPr>
      </p:pic>
      <p:pic>
        <p:nvPicPr>
          <p:cNvPr id="4105" name="Picture 9" descr="spacer">
            <a:extLst>
              <a:ext uri="{FF2B5EF4-FFF2-40B4-BE49-F238E27FC236}">
                <a16:creationId xmlns:a16="http://schemas.microsoft.com/office/drawing/2014/main" xmlns="" id="{AC4207DC-6649-4A9A-B66E-FB6677A405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25" cy="47625"/>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spacer">
            <a:extLst>
              <a:ext uri="{FF2B5EF4-FFF2-40B4-BE49-F238E27FC236}">
                <a16:creationId xmlns:a16="http://schemas.microsoft.com/office/drawing/2014/main" xmlns="" id="{982D2782-687C-4A81-8E67-5A417DFDE8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25" cy="47625"/>
          </a:xfrm>
          <a:prstGeom prst="rect">
            <a:avLst/>
          </a:prstGeom>
          <a:noFill/>
          <a:extLst>
            <a:ext uri="{909E8E84-426E-40DD-AFC4-6F175D3DCCD1}">
              <a14:hiddenFill xmlns:a14="http://schemas.microsoft.com/office/drawing/2010/main">
                <a:solidFill>
                  <a:srgbClr val="FFFFFF"/>
                </a:solidFill>
              </a14:hiddenFill>
            </a:ext>
          </a:extLst>
        </p:spPr>
      </p:pic>
      <p:pic>
        <p:nvPicPr>
          <p:cNvPr id="4107" name="Picture 11" descr="spacer">
            <a:extLst>
              <a:ext uri="{FF2B5EF4-FFF2-40B4-BE49-F238E27FC236}">
                <a16:creationId xmlns:a16="http://schemas.microsoft.com/office/drawing/2014/main" xmlns="" id="{59B9770D-B1F3-48AA-A620-0FFF2AE539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25" cy="47625"/>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spacer">
            <a:extLst>
              <a:ext uri="{FF2B5EF4-FFF2-40B4-BE49-F238E27FC236}">
                <a16:creationId xmlns:a16="http://schemas.microsoft.com/office/drawing/2014/main" xmlns="" id="{E6316534-1E31-4D5A-A53B-96EB40C972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25" cy="47625"/>
          </a:xfrm>
          <a:prstGeom prst="rect">
            <a:avLst/>
          </a:prstGeom>
          <a:noFill/>
          <a:extLst>
            <a:ext uri="{909E8E84-426E-40DD-AFC4-6F175D3DCCD1}">
              <a14:hiddenFill xmlns:a14="http://schemas.microsoft.com/office/drawing/2010/main">
                <a:solidFill>
                  <a:srgbClr val="FFFFFF"/>
                </a:solidFill>
              </a14:hiddenFill>
            </a:ext>
          </a:extLst>
        </p:spPr>
      </p:pic>
      <p:pic>
        <p:nvPicPr>
          <p:cNvPr id="4109" name="Picture 13" descr="spacer">
            <a:extLst>
              <a:ext uri="{FF2B5EF4-FFF2-40B4-BE49-F238E27FC236}">
                <a16:creationId xmlns:a16="http://schemas.microsoft.com/office/drawing/2014/main" xmlns="" id="{3371957A-1464-4A39-9F8D-267214509B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25" cy="47625"/>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spacer">
            <a:extLst>
              <a:ext uri="{FF2B5EF4-FFF2-40B4-BE49-F238E27FC236}">
                <a16:creationId xmlns:a16="http://schemas.microsoft.com/office/drawing/2014/main" xmlns="" id="{1AFAC8DF-9288-4680-A6A7-8802B5EC46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25" cy="47625"/>
          </a:xfrm>
          <a:prstGeom prst="rect">
            <a:avLst/>
          </a:prstGeom>
          <a:noFill/>
          <a:extLst>
            <a:ext uri="{909E8E84-426E-40DD-AFC4-6F175D3DCCD1}">
              <a14:hiddenFill xmlns:a14="http://schemas.microsoft.com/office/drawing/2010/main">
                <a:solidFill>
                  <a:srgbClr val="FFFFFF"/>
                </a:solidFill>
              </a14:hiddenFill>
            </a:ext>
          </a:extLst>
        </p:spPr>
      </p:pic>
      <p:pic>
        <p:nvPicPr>
          <p:cNvPr id="4111" name="Picture 15" descr="spacer">
            <a:extLst>
              <a:ext uri="{FF2B5EF4-FFF2-40B4-BE49-F238E27FC236}">
                <a16:creationId xmlns:a16="http://schemas.microsoft.com/office/drawing/2014/main" xmlns="" id="{C8FF3706-C4AE-435B-8C76-DBDC016D01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25" cy="47625"/>
          </a:xfrm>
          <a:prstGeom prst="rect">
            <a:avLst/>
          </a:prstGeom>
          <a:noFill/>
          <a:extLst>
            <a:ext uri="{909E8E84-426E-40DD-AFC4-6F175D3DCCD1}">
              <a14:hiddenFill xmlns:a14="http://schemas.microsoft.com/office/drawing/2010/main">
                <a:solidFill>
                  <a:srgbClr val="FFFFFF"/>
                </a:solidFill>
              </a14:hiddenFill>
            </a:ext>
          </a:extLst>
        </p:spPr>
      </p:pic>
      <p:pic>
        <p:nvPicPr>
          <p:cNvPr id="4112" name="Picture 16" descr="spacer">
            <a:extLst>
              <a:ext uri="{FF2B5EF4-FFF2-40B4-BE49-F238E27FC236}">
                <a16:creationId xmlns:a16="http://schemas.microsoft.com/office/drawing/2014/main" xmlns="" id="{583E138C-9AB9-477F-8B15-FAF2B61F4D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25" cy="4762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The technology could be used in vehicles designed to deliver communications satellites or tourists to orbit at rapid speeds before returning to Earth. Pictured is an artist's impression of the Skylon hypersonic craft">
            <a:extLst>
              <a:ext uri="{FF2B5EF4-FFF2-40B4-BE49-F238E27FC236}">
                <a16:creationId xmlns:a16="http://schemas.microsoft.com/office/drawing/2014/main" xmlns="" id="{F38CF0E4-F8B2-4DDC-BD0C-D8F7700DDF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7471" y="2507806"/>
            <a:ext cx="5767688" cy="3129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17255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15115C3-441A-4FF7-985A-BC4037FD1C80}"/>
              </a:ext>
            </a:extLst>
          </p:cNvPr>
          <p:cNvSpPr txBox="1"/>
          <p:nvPr/>
        </p:nvSpPr>
        <p:spPr>
          <a:xfrm>
            <a:off x="704537" y="429320"/>
            <a:ext cx="4586991" cy="3416320"/>
          </a:xfrm>
          <a:prstGeom prst="rect">
            <a:avLst/>
          </a:prstGeom>
          <a:noFill/>
        </p:spPr>
        <p:txBody>
          <a:bodyPr wrap="square" rtlCol="0">
            <a:spAutoFit/>
          </a:bodyPr>
          <a:lstStyle/>
          <a:p>
            <a:r>
              <a:rPr lang="en-US" sz="6000" b="1" dirty="0">
                <a:solidFill>
                  <a:schemeClr val="bg1"/>
                </a:solidFill>
              </a:rPr>
              <a:t>So who is involved?</a:t>
            </a:r>
          </a:p>
          <a:p>
            <a:endParaRPr lang="en-US" sz="6000" b="1" dirty="0">
              <a:solidFill>
                <a:schemeClr val="bg1"/>
              </a:solidFill>
            </a:endParaRPr>
          </a:p>
          <a:p>
            <a:endParaRPr lang="en-US" sz="3600" b="1" dirty="0">
              <a:solidFill>
                <a:schemeClr val="bg1"/>
              </a:solidFill>
            </a:endParaRPr>
          </a:p>
        </p:txBody>
      </p:sp>
      <p:pic>
        <p:nvPicPr>
          <p:cNvPr id="10242" name="Picture 2" descr="Image result for wii people">
            <a:extLst>
              <a:ext uri="{FF2B5EF4-FFF2-40B4-BE49-F238E27FC236}">
                <a16:creationId xmlns:a16="http://schemas.microsoft.com/office/drawing/2014/main" xmlns="" id="{BEEEB946-713B-4472-9ED8-80BEA665F2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0798" y="580479"/>
            <a:ext cx="6477000" cy="40481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xmlns="" id="{503701CC-AF59-4219-980A-36740689C5E7}"/>
              </a:ext>
            </a:extLst>
          </p:cNvPr>
          <p:cNvSpPr/>
          <p:nvPr/>
        </p:nvSpPr>
        <p:spPr>
          <a:xfrm>
            <a:off x="484681" y="4892526"/>
            <a:ext cx="9693640" cy="1384995"/>
          </a:xfrm>
          <a:prstGeom prst="rect">
            <a:avLst/>
          </a:prstGeom>
        </p:spPr>
        <p:txBody>
          <a:bodyPr wrap="square">
            <a:spAutoFit/>
          </a:bodyPr>
          <a:lstStyle/>
          <a:p>
            <a:r>
              <a:rPr lang="en-US" sz="2800" b="1" dirty="0">
                <a:solidFill>
                  <a:schemeClr val="bg1"/>
                </a:solidFill>
              </a:rPr>
              <a:t>What type of careers are related to space flight???</a:t>
            </a:r>
          </a:p>
          <a:p>
            <a:endParaRPr lang="en-US" sz="2800" b="1" dirty="0">
              <a:solidFill>
                <a:schemeClr val="bg1"/>
              </a:solidFill>
            </a:endParaRPr>
          </a:p>
          <a:p>
            <a:r>
              <a:rPr lang="en-US" sz="2800" b="1" dirty="0">
                <a:solidFill>
                  <a:schemeClr val="bg1"/>
                </a:solidFill>
              </a:rPr>
              <a:t>Who is someone you know about?</a:t>
            </a:r>
          </a:p>
        </p:txBody>
      </p:sp>
      <p:sp>
        <p:nvSpPr>
          <p:cNvPr id="7" name="Rectangle 6">
            <a:extLst>
              <a:ext uri="{FF2B5EF4-FFF2-40B4-BE49-F238E27FC236}">
                <a16:creationId xmlns:a16="http://schemas.microsoft.com/office/drawing/2014/main" xmlns="" id="{F45E7A5B-C469-4371-B5E7-7D38CE619095}"/>
              </a:ext>
            </a:extLst>
          </p:cNvPr>
          <p:cNvSpPr/>
          <p:nvPr/>
        </p:nvSpPr>
        <p:spPr>
          <a:xfrm>
            <a:off x="704537" y="2505670"/>
            <a:ext cx="4272197" cy="2862322"/>
          </a:xfrm>
          <a:prstGeom prst="rect">
            <a:avLst/>
          </a:prstGeom>
        </p:spPr>
        <p:txBody>
          <a:bodyPr wrap="square">
            <a:spAutoFit/>
          </a:bodyPr>
          <a:lstStyle/>
          <a:p>
            <a:r>
              <a:rPr lang="en-US" b="1" dirty="0">
                <a:solidFill>
                  <a:schemeClr val="bg1"/>
                </a:solidFill>
              </a:rPr>
              <a:t>How many supported Apollo Program?</a:t>
            </a:r>
          </a:p>
          <a:p>
            <a:endParaRPr lang="en-US" b="1" dirty="0">
              <a:solidFill>
                <a:schemeClr val="bg1"/>
              </a:solidFill>
            </a:endParaRPr>
          </a:p>
          <a:p>
            <a:r>
              <a:rPr lang="en-US" b="1" dirty="0">
                <a:solidFill>
                  <a:schemeClr val="bg1"/>
                </a:solidFill>
              </a:rPr>
              <a:t>Less than 10</a:t>
            </a:r>
          </a:p>
          <a:p>
            <a:r>
              <a:rPr lang="en-US" b="1" dirty="0">
                <a:solidFill>
                  <a:schemeClr val="bg1"/>
                </a:solidFill>
              </a:rPr>
              <a:t>Less than 1,000</a:t>
            </a:r>
          </a:p>
          <a:p>
            <a:r>
              <a:rPr lang="en-US" b="1" dirty="0">
                <a:solidFill>
                  <a:schemeClr val="bg1"/>
                </a:solidFill>
              </a:rPr>
              <a:t>Less than 10,000</a:t>
            </a:r>
          </a:p>
          <a:p>
            <a:r>
              <a:rPr lang="en-US" b="1" dirty="0">
                <a:solidFill>
                  <a:schemeClr val="bg1"/>
                </a:solidFill>
              </a:rPr>
              <a:t>Less than 100,000</a:t>
            </a:r>
          </a:p>
          <a:p>
            <a:r>
              <a:rPr lang="en-US" b="1" dirty="0">
                <a:solidFill>
                  <a:schemeClr val="bg1"/>
                </a:solidFill>
              </a:rPr>
              <a:t>Less than 1,000,000</a:t>
            </a:r>
          </a:p>
          <a:p>
            <a:endParaRPr lang="en-US" b="1" dirty="0">
              <a:solidFill>
                <a:schemeClr val="bg1"/>
              </a:solidFill>
            </a:endParaRPr>
          </a:p>
          <a:p>
            <a:endParaRPr lang="en-US" b="1" dirty="0">
              <a:solidFill>
                <a:schemeClr val="bg1"/>
              </a:solidFill>
            </a:endParaRPr>
          </a:p>
        </p:txBody>
      </p:sp>
    </p:spTree>
    <p:extLst>
      <p:ext uri="{BB962C8B-B14F-4D97-AF65-F5344CB8AC3E}">
        <p14:creationId xmlns:p14="http://schemas.microsoft.com/office/powerpoint/2010/main" val="42540036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41AD5F16-B734-48E8-8DEF-A613927EC329}"/>
              </a:ext>
            </a:extLst>
          </p:cNvPr>
          <p:cNvSpPr/>
          <p:nvPr/>
        </p:nvSpPr>
        <p:spPr>
          <a:xfrm>
            <a:off x="1001842" y="428178"/>
            <a:ext cx="10188316" cy="6340197"/>
          </a:xfrm>
          <a:prstGeom prst="rect">
            <a:avLst/>
          </a:prstGeom>
        </p:spPr>
        <p:txBody>
          <a:bodyPr wrap="square">
            <a:spAutoFit/>
          </a:bodyPr>
          <a:lstStyle/>
          <a:p>
            <a:r>
              <a:rPr lang="en-US" sz="5400" b="1" dirty="0">
                <a:solidFill>
                  <a:srgbClr val="333333"/>
                </a:solidFill>
                <a:latin typeface="Arial" panose="020B0604020202020204" pitchFamily="34" charset="0"/>
              </a:rPr>
              <a:t>400,000 People</a:t>
            </a:r>
          </a:p>
          <a:p>
            <a:endParaRPr lang="en-US" sz="3200" dirty="0">
              <a:solidFill>
                <a:srgbClr val="333333"/>
              </a:solidFill>
              <a:latin typeface="Arial" panose="020B0604020202020204" pitchFamily="34" charset="0"/>
            </a:endParaRPr>
          </a:p>
          <a:p>
            <a:r>
              <a:rPr lang="en-US" sz="3200" dirty="0">
                <a:solidFill>
                  <a:srgbClr val="333333"/>
                </a:solidFill>
                <a:latin typeface="Arial" panose="020B0604020202020204" pitchFamily="34" charset="0"/>
              </a:rPr>
              <a:t>Flight directors</a:t>
            </a:r>
          </a:p>
          <a:p>
            <a:r>
              <a:rPr lang="en-US" sz="3200" dirty="0">
                <a:solidFill>
                  <a:srgbClr val="333333"/>
                </a:solidFill>
                <a:latin typeface="Arial" panose="020B0604020202020204" pitchFamily="34" charset="0"/>
              </a:rPr>
              <a:t>Software Programmers </a:t>
            </a:r>
          </a:p>
          <a:p>
            <a:r>
              <a:rPr lang="en-US" sz="3200" dirty="0">
                <a:solidFill>
                  <a:srgbClr val="333333"/>
                </a:solidFill>
                <a:latin typeface="Arial" panose="020B0604020202020204" pitchFamily="34" charset="0"/>
              </a:rPr>
              <a:t>Suit Makers </a:t>
            </a:r>
          </a:p>
          <a:p>
            <a:r>
              <a:rPr lang="en-US" sz="3200" dirty="0">
                <a:solidFill>
                  <a:srgbClr val="333333"/>
                </a:solidFill>
                <a:latin typeface="Arial" panose="020B0604020202020204" pitchFamily="34" charset="0"/>
              </a:rPr>
              <a:t>Ground Crews</a:t>
            </a:r>
          </a:p>
          <a:p>
            <a:r>
              <a:rPr lang="en-US" sz="3200" dirty="0">
                <a:solidFill>
                  <a:srgbClr val="333333"/>
                </a:solidFill>
                <a:latin typeface="Arial" panose="020B0604020202020204" pitchFamily="34" charset="0"/>
              </a:rPr>
              <a:t>Technicians</a:t>
            </a:r>
          </a:p>
          <a:p>
            <a:r>
              <a:rPr lang="en-US" sz="3200" dirty="0">
                <a:solidFill>
                  <a:srgbClr val="333333"/>
                </a:solidFill>
                <a:latin typeface="Arial" panose="020B0604020202020204" pitchFamily="34" charset="0"/>
              </a:rPr>
              <a:t>Engineers</a:t>
            </a:r>
          </a:p>
          <a:p>
            <a:r>
              <a:rPr lang="en-US" sz="3200" dirty="0">
                <a:solidFill>
                  <a:srgbClr val="333333"/>
                </a:solidFill>
                <a:latin typeface="Arial" panose="020B0604020202020204" pitchFamily="34" charset="0"/>
              </a:rPr>
              <a:t>Support Industry:  Cooks, Cleaning, etc.</a:t>
            </a:r>
          </a:p>
          <a:p>
            <a:r>
              <a:rPr lang="en-US" sz="3200" dirty="0">
                <a:solidFill>
                  <a:srgbClr val="333333"/>
                </a:solidFill>
                <a:latin typeface="Arial" panose="020B0604020202020204" pitchFamily="34" charset="0"/>
              </a:rPr>
              <a:t>On and On…</a:t>
            </a:r>
          </a:p>
          <a:p>
            <a:endParaRPr lang="en-US" sz="3200" dirty="0">
              <a:solidFill>
                <a:srgbClr val="333333"/>
              </a:solidFill>
              <a:latin typeface="Arial" panose="020B0604020202020204" pitchFamily="34" charset="0"/>
            </a:endParaRPr>
          </a:p>
          <a:p>
            <a:r>
              <a:rPr lang="en-US" sz="3200" dirty="0">
                <a:solidFill>
                  <a:srgbClr val="333333"/>
                </a:solidFill>
                <a:latin typeface="Arial" panose="020B0604020202020204" pitchFamily="34" charset="0"/>
              </a:rPr>
              <a:t>Oh, and don’t forget </a:t>
            </a:r>
            <a:r>
              <a:rPr lang="en-US" sz="3200" dirty="0" smtClean="0">
                <a:solidFill>
                  <a:srgbClr val="333333"/>
                </a:solidFill>
                <a:latin typeface="Arial" panose="020B0604020202020204" pitchFamily="34" charset="0"/>
              </a:rPr>
              <a:t>Astronauts</a:t>
            </a:r>
            <a:endParaRPr lang="en-US" sz="3200" dirty="0"/>
          </a:p>
        </p:txBody>
      </p:sp>
    </p:spTree>
    <p:extLst>
      <p:ext uri="{BB962C8B-B14F-4D97-AF65-F5344CB8AC3E}">
        <p14:creationId xmlns:p14="http://schemas.microsoft.com/office/powerpoint/2010/main" val="753971891"/>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653</TotalTime>
  <Words>1265</Words>
  <Application>Microsoft Office PowerPoint</Application>
  <PresentationFormat>Widescreen</PresentationFormat>
  <Paragraphs>234</Paragraphs>
  <Slides>47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Arial</vt:lpstr>
      <vt:lpstr>Century Gothic</vt:lpstr>
      <vt:lpstr>Roboto</vt:lpstr>
      <vt:lpstr>Wingdings 3</vt:lpstr>
      <vt:lpstr>Slice</vt:lpstr>
      <vt:lpstr>SPACE EXPLORATION MERIT BADGE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Gregg Dorn</dc:creator>
  <cp:lastModifiedBy>Gregg Dorn</cp:lastModifiedBy>
  <cp:revision>57</cp:revision>
  <dcterms:created xsi:type="dcterms:W3CDTF">2018-09-24T23:51:38Z</dcterms:created>
  <dcterms:modified xsi:type="dcterms:W3CDTF">2018-09-30T21:45:18Z</dcterms:modified>
</cp:coreProperties>
</file>